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0" r:id="rId3"/>
    <p:sldId id="514" r:id="rId5"/>
    <p:sldId id="516" r:id="rId6"/>
    <p:sldId id="517" r:id="rId7"/>
    <p:sldId id="515" r:id="rId8"/>
    <p:sldId id="520" r:id="rId9"/>
    <p:sldId id="512" r:id="rId10"/>
    <p:sldId id="513" r:id="rId11"/>
    <p:sldId id="491" r:id="rId12"/>
    <p:sldId id="509" r:id="rId13"/>
    <p:sldId id="271" r:id="rId14"/>
    <p:sldId id="525" r:id="rId15"/>
    <p:sldId id="524" r:id="rId16"/>
    <p:sldId id="519" r:id="rId17"/>
    <p:sldId id="521" r:id="rId18"/>
    <p:sldId id="485" r:id="rId19"/>
    <p:sldId id="493" r:id="rId20"/>
    <p:sldId id="526" r:id="rId21"/>
    <p:sldId id="310" r:id="rId22"/>
    <p:sldId id="314" r:id="rId23"/>
    <p:sldId id="381" r:id="rId24"/>
    <p:sldId id="379" r:id="rId25"/>
    <p:sldId id="406" r:id="rId26"/>
    <p:sldId id="449" r:id="rId27"/>
    <p:sldId id="408" r:id="rId28"/>
    <p:sldId id="452" r:id="rId29"/>
    <p:sldId id="450" r:id="rId30"/>
    <p:sldId id="479" r:id="rId31"/>
    <p:sldId id="317" r:id="rId32"/>
    <p:sldId id="350" r:id="rId33"/>
    <p:sldId id="475" r:id="rId34"/>
    <p:sldId id="409" r:id="rId35"/>
    <p:sldId id="480" r:id="rId36"/>
    <p:sldId id="429" r:id="rId37"/>
    <p:sldId id="428" r:id="rId38"/>
    <p:sldId id="374" r:id="rId39"/>
    <p:sldId id="481" r:id="rId40"/>
    <p:sldId id="431" r:id="rId41"/>
    <p:sldId id="407" r:id="rId42"/>
    <p:sldId id="427" r:id="rId43"/>
    <p:sldId id="453" r:id="rId44"/>
    <p:sldId id="483" r:id="rId45"/>
    <p:sldId id="393" r:id="rId46"/>
    <p:sldId id="396" r:id="rId47"/>
    <p:sldId id="397" r:id="rId48"/>
    <p:sldId id="482" r:id="rId49"/>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03" d="100"/>
          <a:sy n="103" d="100"/>
        </p:scale>
        <p:origin x="120" y="306"/>
      </p:cViewPr>
      <p:guideLst>
        <p:guide orient="horz" pos="2160"/>
        <p:guide pos="38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2.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518D4E-E0FB-4661-9F35-F006F1474F8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7735DA-915F-4858-9D8B-ECD1F59912D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94D3E5AB-FD99-40EC-9502-17319D0398BD}" type="datetime1">
              <a:rPr lang="zh-CN" alt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B0ED8DF9-4541-41CA-912C-03E157EA6FDB}" type="datetime1">
              <a:rPr lang="zh-CN" alt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B0ED8DF9-4541-41CA-912C-03E157EA6FDB}" type="datetime1">
              <a:rPr lang="zh-CN" alt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94D3E5AB-FD99-40EC-9502-17319D0398BD}" type="datetime1">
              <a:rPr lang="zh-CN" alt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8A0F8645-D784-45D3-8C15-6FB0D810AB49}" type="datetime1">
              <a:rPr lang="zh-CN" alt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8A0F8645-D784-45D3-8C15-6FB0D810AB49}" type="datetime1">
              <a:rPr lang="zh-CN" alt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19" name="Shape 192"/>
          <p:cNvSpPr>
            <a:spLocks noGrp="1" noRot="1" noChangeAspect="1"/>
          </p:cNvSpPr>
          <p:nvPr>
            <p:ph type="sldImg"/>
          </p:nvPr>
        </p:nvSpPr>
        <p:spPr>
          <a:xfrm>
            <a:off x="381000" y="685800"/>
            <a:ext cx="6096000" cy="3429000"/>
          </a:xfrm>
          <a:prstGeom prst="rect">
            <a:avLst/>
          </a:prstGeom>
        </p:spPr>
        <p:txBody>
          <a:bodyPr/>
          <a:lstStyle/>
          <a:p>
            <a:pPr lvl="0"/>
          </a:p>
        </p:txBody>
      </p:sp>
      <p:sp>
        <p:nvSpPr>
          <p:cNvPr id="1049320" name="Shape 193"/>
          <p:cNvSpPr>
            <a:spLocks noGrp="1"/>
          </p:cNvSpPr>
          <p:nvPr>
            <p:ph type="body" sz="quarter" idx="1"/>
          </p:nvPr>
        </p:nvSpPr>
        <p:spPr>
          <a:prstGeom prst="rect">
            <a:avLst/>
          </a:prstGeom>
        </p:spPr>
        <p:txBody>
          <a:bodyPr/>
          <a:lstStyle/>
          <a:p>
            <a:pPr lvl="0">
              <a:lnSpc>
                <a:spcPct val="118000"/>
              </a:lnSpc>
              <a:defRPr sz="1800"/>
            </a:pPr>
            <a:r>
              <a:rPr sz="2200" dirty="0"/>
              <a:t>提示：讲清楚：1.盈利方式有哪些；2.提供具体收入的结构组成；3.重点明确，能够落地（与商业模式／运营策略能衔接起来）</a:t>
            </a:r>
            <a:endParaRPr sz="2200" dirty="0"/>
          </a:p>
          <a:p>
            <a:pPr lvl="0">
              <a:lnSpc>
                <a:spcPct val="118000"/>
              </a:lnSpc>
              <a:defRPr sz="1800"/>
            </a:pPr>
            <a:r>
              <a:rPr sz="2200" dirty="0"/>
              <a:t>建议：最好有一种或者两种核心形式，一方面能够找准业务重心，另一方面是投资人能够通过盈利模式加深对项目的理解与认同，</a:t>
            </a:r>
            <a:endParaRPr sz="2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fld>
            <a:endParaRPr lang="en-US" dirty="0"/>
          </a:p>
        </p:txBody>
      </p:sp>
      <p:sp>
        <p:nvSpPr>
          <p:cNvPr id="5" name="日期占位符 4"/>
          <p:cNvSpPr>
            <a:spLocks noGrp="1"/>
          </p:cNvSpPr>
          <p:nvPr>
            <p:ph type="dt" idx="1"/>
          </p:nvPr>
        </p:nvSpPr>
        <p:spPr/>
        <p:txBody>
          <a:bodyPr/>
          <a:lstStyle/>
          <a:p>
            <a:fld id="{EE3D6AE6-F73B-41E4-A43A-9BEB7FCD4A9C}" type="datetime1">
              <a:rPr lang="zh-CN" alt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BE137B5-F78F-4A34-8954-9DF5DF7F77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22EC5D-84F2-4CC8-8A05-7A10D08B02D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E137B5-F78F-4A34-8954-9DF5DF7F77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22EC5D-84F2-4CC8-8A05-7A10D08B02D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E137B5-F78F-4A34-8954-9DF5DF7F77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22EC5D-84F2-4CC8-8A05-7A10D08B02D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accent6">
            <a:alpha val="30000"/>
          </a:schemeClr>
        </a:solidFill>
        <a:effectLst/>
      </p:bgPr>
    </p:bg>
    <p:spTree>
      <p:nvGrpSpPr>
        <p:cNvPr id="1" name=""/>
        <p:cNvGrpSpPr/>
        <p:nvPr/>
      </p:nvGrpSpPr>
      <p:grpSpPr>
        <a:xfrm>
          <a:off x="0" y="0"/>
          <a:ext cx="0" cy="0"/>
          <a:chOff x="0" y="0"/>
          <a:chExt cx="0" cy="0"/>
        </a:xfrm>
      </p:grpSpPr>
      <p:sp>
        <p:nvSpPr>
          <p:cNvPr id="13" name="任意多边形：形状 20"/>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4" name="任意多边形：形状 19"/>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6" name="图片占位符 7"/>
          <p:cNvSpPr>
            <a:spLocks noGrp="1"/>
          </p:cNvSpPr>
          <p:nvPr>
            <p:ph type="pic" sz="quarter" idx="14"/>
          </p:nvPr>
        </p:nvSpPr>
        <p:spPr>
          <a:xfrm>
            <a:off x="414338" y="481013"/>
            <a:ext cx="11368087" cy="5875337"/>
          </a:xfrm>
          <a:solidFill>
            <a:schemeClr val="bg1">
              <a:lumMod val="95000"/>
            </a:schemeClr>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en-US" noProof="0"/>
          </a:p>
        </p:txBody>
      </p:sp>
      <p:sp>
        <p:nvSpPr>
          <p:cNvPr id="6" name="标题 1"/>
          <p:cNvSpPr>
            <a:spLocks noGrp="1"/>
          </p:cNvSpPr>
          <p:nvPr>
            <p:ph type="ctrTitle" hasCustomPrompt="1"/>
          </p:nvPr>
        </p:nvSpPr>
        <p:spPr>
          <a:xfrm>
            <a:off x="1701383" y="2552298"/>
            <a:ext cx="8789234" cy="1220477"/>
          </a:xfrm>
        </p:spPr>
        <p:txBody>
          <a:bodyPr rtlCol="0" anchor="b">
            <a:normAutofit/>
          </a:bodyPr>
          <a:lstStyle>
            <a:lvl1pPr marL="0" marR="0" indent="0" algn="ctr" defTabSz="914400" rtl="0" eaLnBrk="1" fontAlgn="auto" latinLnBrk="0" hangingPunct="1">
              <a:lnSpc>
                <a:spcPct val="90000"/>
              </a:lnSpc>
              <a:spcBef>
                <a:spcPct val="0"/>
              </a:spcBef>
              <a:spcAft>
                <a:spcPts val="0"/>
              </a:spcAft>
              <a:buClrTx/>
              <a:buSzTx/>
              <a:buFontTx/>
              <a:buNone/>
              <a:defRPr sz="7200" b="1" i="0">
                <a:solidFill>
                  <a:schemeClr val="bg1"/>
                </a:solidFill>
                <a:latin typeface="Microsoft YaHei UI" panose="020B0503020204020204" pitchFamily="34" charset="-122"/>
                <a:ea typeface="Microsoft YaHei UI" panose="020B0503020204020204" pitchFamily="34" charset="-122"/>
              </a:defRPr>
            </a:lvl1pPr>
          </a:lstStyle>
          <a:p>
            <a:pPr rtl="0"/>
            <a:r>
              <a:rPr lang="en-US" noProof="0"/>
              <a:t>标题</a:t>
            </a:r>
            <a:endParaRPr lang="en-US" noProof="0"/>
          </a:p>
        </p:txBody>
      </p:sp>
      <p:sp>
        <p:nvSpPr>
          <p:cNvPr id="7" name="副标题 2"/>
          <p:cNvSpPr>
            <a:spLocks noGrp="1"/>
          </p:cNvSpPr>
          <p:nvPr>
            <p:ph type="subTitle" idx="1" hasCustomPrompt="1"/>
          </p:nvPr>
        </p:nvSpPr>
        <p:spPr>
          <a:xfrm>
            <a:off x="1701383" y="3919840"/>
            <a:ext cx="8789234" cy="846381"/>
          </a:xfrm>
        </p:spPr>
        <p:txBody>
          <a:bodyPr rtlCol="0"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1" i="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副标题</a:t>
            </a:r>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图片和字幕">
    <p:bg>
      <p:bgPr>
        <a:solidFill>
          <a:schemeClr val="accent6">
            <a:alpha val="30000"/>
          </a:schemeClr>
        </a:solidFill>
        <a:effectLst/>
      </p:bgPr>
    </p:bg>
    <p:spTree>
      <p:nvGrpSpPr>
        <p:cNvPr id="1" name=""/>
        <p:cNvGrpSpPr/>
        <p:nvPr/>
      </p:nvGrpSpPr>
      <p:grpSpPr>
        <a:xfrm>
          <a:off x="0" y="0"/>
          <a:ext cx="0" cy="0"/>
          <a:chOff x="0" y="0"/>
          <a:chExt cx="0" cy="0"/>
        </a:xfrm>
      </p:grpSpPr>
      <p:sp>
        <p:nvSpPr>
          <p:cNvPr id="8" name="任意多边形：形状 6"/>
          <p:cNvSpPr/>
          <p:nvPr userDrawn="1"/>
        </p:nvSpPr>
        <p:spPr>
          <a:xfrm>
            <a:off x="0" y="0"/>
            <a:ext cx="12181097" cy="4981942"/>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31" name="图片占位符 30"/>
          <p:cNvSpPr>
            <a:spLocks noGrp="1"/>
          </p:cNvSpPr>
          <p:nvPr>
            <p:ph type="pic" sz="quarter" idx="14"/>
          </p:nvPr>
        </p:nvSpPr>
        <p:spPr>
          <a:xfrm>
            <a:off x="0" y="0"/>
            <a:ext cx="9298096" cy="68580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rtlCol="0" anchor="ctr">
            <a:noAutofit/>
          </a:bodyPr>
          <a:lstStyle>
            <a:lvl1pPr marL="0" indent="0" algn="ctr">
              <a:buNone/>
              <a:defRPr sz="18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en-US" noProof="0"/>
          </a:p>
        </p:txBody>
      </p:sp>
      <p:sp>
        <p:nvSpPr>
          <p:cNvPr id="21" name="长方形 20"/>
          <p:cNvSpPr/>
          <p:nvPr userDrawn="1"/>
        </p:nvSpPr>
        <p:spPr>
          <a:xfrm>
            <a:off x="6405102" y="2512661"/>
            <a:ext cx="5284607" cy="43453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3" name="标题 1"/>
          <p:cNvSpPr>
            <a:spLocks noGrp="1"/>
          </p:cNvSpPr>
          <p:nvPr>
            <p:ph type="title"/>
          </p:nvPr>
        </p:nvSpPr>
        <p:spPr>
          <a:xfrm>
            <a:off x="6767867" y="2763704"/>
            <a:ext cx="4559075"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en-US" noProof="0"/>
          </a:p>
        </p:txBody>
      </p:sp>
      <p:cxnSp>
        <p:nvCxnSpPr>
          <p:cNvPr id="24" name="直接连接符​​(S) 23"/>
          <p:cNvCxnSpPr/>
          <p:nvPr userDrawn="1"/>
        </p:nvCxnSpPr>
        <p:spPr>
          <a:xfrm>
            <a:off x="6767867" y="3347504"/>
            <a:ext cx="444369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内容占位符 5"/>
          <p:cNvSpPr>
            <a:spLocks noGrp="1"/>
          </p:cNvSpPr>
          <p:nvPr>
            <p:ph sz="quarter" idx="15"/>
          </p:nvPr>
        </p:nvSpPr>
        <p:spPr>
          <a:xfrm>
            <a:off x="6767513" y="3348038"/>
            <a:ext cx="4559074" cy="3008312"/>
          </a:xfrm>
        </p:spPr>
        <p:txBody>
          <a:bodyPr rtlCol="0"/>
          <a:lstStyle>
            <a:lvl1pPr marL="0" indent="0">
              <a:buNone/>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endParaRPr lang="zh-CN"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项内容 ">
    <p:bg>
      <p:bgPr>
        <a:solidFill>
          <a:schemeClr val="accent6">
            <a:alpha val="30000"/>
          </a:schemeClr>
        </a:solidFill>
        <a:effectLst/>
      </p:bgPr>
    </p:bg>
    <p:spTree>
      <p:nvGrpSpPr>
        <p:cNvPr id="1" name=""/>
        <p:cNvGrpSpPr/>
        <p:nvPr/>
      </p:nvGrpSpPr>
      <p:grpSpPr>
        <a:xfrm>
          <a:off x="0" y="0"/>
          <a:ext cx="0" cy="0"/>
          <a:chOff x="0" y="0"/>
          <a:chExt cx="0" cy="0"/>
        </a:xfrm>
      </p:grpSpPr>
      <p:sp>
        <p:nvSpPr>
          <p:cNvPr id="9" name="任意多边形(F) 5"/>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rtlCol="0" anchor="t" anchorCtr="0" compatLnSpc="1"/>
          <a:lstStyle/>
          <a:p>
            <a:pPr rtl="0"/>
            <a:endParaRPr lang="en-US" noProof="0" dirty="0">
              <a:latin typeface="Microsoft YaHei UI" panose="020B0503020204020204" pitchFamily="34" charset="-122"/>
              <a:ea typeface="Microsoft YaHei UI" panose="020B0503020204020204" pitchFamily="34" charset="-122"/>
            </a:endParaRPr>
          </a:p>
        </p:txBody>
      </p:sp>
      <p:sp>
        <p:nvSpPr>
          <p:cNvPr id="10" name="长方形 9"/>
          <p:cNvSpPr/>
          <p:nvPr userDrawn="1"/>
        </p:nvSpPr>
        <p:spPr>
          <a:xfrm>
            <a:off x="413824" y="483781"/>
            <a:ext cx="5682176"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5" name="图片占位符 14"/>
          <p:cNvSpPr>
            <a:spLocks noGrp="1"/>
          </p:cNvSpPr>
          <p:nvPr>
            <p:ph type="pic" sz="quarter" idx="11"/>
          </p:nvPr>
        </p:nvSpPr>
        <p:spPr>
          <a:xfrm>
            <a:off x="6655634" y="37553"/>
            <a:ext cx="5536366" cy="6820447"/>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rtlCol="0" anchor="ctr">
            <a:noAutofit/>
          </a:bodyPr>
          <a:lstStyle>
            <a:lvl1pPr marL="0" indent="0" algn="ctr">
              <a:buNone/>
              <a:defRPr sz="800">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en-US" noProof="0"/>
          </a:p>
        </p:txBody>
      </p:sp>
      <p:sp>
        <p:nvSpPr>
          <p:cNvPr id="7" name="标题 1"/>
          <p:cNvSpPr>
            <a:spLocks noGrp="1"/>
          </p:cNvSpPr>
          <p:nvPr>
            <p:ph type="title"/>
          </p:nvPr>
        </p:nvSpPr>
        <p:spPr>
          <a:xfrm>
            <a:off x="838200" y="681037"/>
            <a:ext cx="4791637"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en-US" noProof="0"/>
          </a:p>
        </p:txBody>
      </p:sp>
      <p:cxnSp>
        <p:nvCxnSpPr>
          <p:cNvPr id="8" name="直接连接符​​(S) 7"/>
          <p:cNvCxnSpPr/>
          <p:nvPr userDrawn="1"/>
        </p:nvCxnSpPr>
        <p:spPr>
          <a:xfrm>
            <a:off x="838200" y="1264837"/>
            <a:ext cx="479163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quarter" idx="12"/>
          </p:nvPr>
        </p:nvSpPr>
        <p:spPr>
          <a:xfrm>
            <a:off x="838200" y="1265238"/>
            <a:ext cx="4791637" cy="4911725"/>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endParaRPr lang="zh-CN"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
    <p:bg>
      <p:bgPr>
        <a:solidFill>
          <a:schemeClr val="accent6">
            <a:alpha val="30000"/>
          </a:schemeClr>
        </a:solidFill>
        <a:effectLst/>
      </p:bgPr>
    </p:bg>
    <p:spTree>
      <p:nvGrpSpPr>
        <p:cNvPr id="1" name=""/>
        <p:cNvGrpSpPr/>
        <p:nvPr/>
      </p:nvGrpSpPr>
      <p:grpSpPr>
        <a:xfrm>
          <a:off x="0" y="0"/>
          <a:ext cx="0" cy="0"/>
          <a:chOff x="0" y="0"/>
          <a:chExt cx="0" cy="0"/>
        </a:xfrm>
      </p:grpSpPr>
      <p:sp>
        <p:nvSpPr>
          <p:cNvPr id="9" name="任意多边形(F) 5"/>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rtlCol="0" anchor="t" anchorCtr="0" compatLnSpc="1"/>
          <a:lstStyle/>
          <a:p>
            <a:pPr rtl="0"/>
            <a:endParaRPr lang="en-US" noProof="0" dirty="0">
              <a:latin typeface="Microsoft YaHei UI" panose="020B0503020204020204" pitchFamily="34" charset="-122"/>
              <a:ea typeface="Microsoft YaHei UI" panose="020B0503020204020204" pitchFamily="34" charset="-122"/>
            </a:endParaRPr>
          </a:p>
        </p:txBody>
      </p:sp>
      <p:sp>
        <p:nvSpPr>
          <p:cNvPr id="5" name="长方形 4"/>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1" name="标题 1"/>
          <p:cNvSpPr>
            <a:spLocks noGrp="1"/>
          </p:cNvSpPr>
          <p:nvPr>
            <p:ph type="title"/>
          </p:nvPr>
        </p:nvSpPr>
        <p:spPr>
          <a:xfrm>
            <a:off x="838200" y="681037"/>
            <a:ext cx="10515600"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en-US" noProof="0"/>
          </a:p>
        </p:txBody>
      </p:sp>
      <p:cxnSp>
        <p:nvCxnSpPr>
          <p:cNvPr id="3" name="直接连接符​​(S) 2"/>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内容占位符 3"/>
          <p:cNvSpPr>
            <a:spLocks noGrp="1"/>
          </p:cNvSpPr>
          <p:nvPr>
            <p:ph sz="quarter" idx="10"/>
          </p:nvPr>
        </p:nvSpPr>
        <p:spPr>
          <a:xfrm>
            <a:off x="838200" y="1265238"/>
            <a:ext cx="10524344" cy="4911725"/>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bg>
      <p:bgPr>
        <a:solidFill>
          <a:schemeClr val="accent6">
            <a:alpha val="30000"/>
          </a:schemeClr>
        </a:solidFill>
        <a:effectLst/>
      </p:bgPr>
    </p:bg>
    <p:spTree>
      <p:nvGrpSpPr>
        <p:cNvPr id="1" name=""/>
        <p:cNvGrpSpPr/>
        <p:nvPr/>
      </p:nvGrpSpPr>
      <p:grpSpPr>
        <a:xfrm>
          <a:off x="0" y="0"/>
          <a:ext cx="0" cy="0"/>
          <a:chOff x="0" y="0"/>
          <a:chExt cx="0" cy="0"/>
        </a:xfrm>
      </p:grpSpPr>
      <p:sp>
        <p:nvSpPr>
          <p:cNvPr id="26" name="任意多边形：形状 8"/>
          <p:cNvSpPr/>
          <p:nvPr userDrawn="1"/>
        </p:nvSpPr>
        <p:spPr>
          <a:xfrm rot="10800000">
            <a:off x="0" y="4362449"/>
            <a:ext cx="12192000" cy="2495550"/>
          </a:xfrm>
          <a:custGeom>
            <a:avLst/>
            <a:gdLst>
              <a:gd name="connsiteX0" fmla="*/ 0 w 12192000"/>
              <a:gd name="connsiteY0" fmla="*/ 0 h 2539624"/>
              <a:gd name="connsiteX1" fmla="*/ 12192000 w 12192000"/>
              <a:gd name="connsiteY1" fmla="*/ 0 h 2539624"/>
              <a:gd name="connsiteX2" fmla="*/ 12192000 w 12192000"/>
              <a:gd name="connsiteY2" fmla="*/ 1784674 h 2539624"/>
              <a:gd name="connsiteX3" fmla="*/ 12052232 w 12192000"/>
              <a:gd name="connsiteY3" fmla="*/ 1825247 h 2539624"/>
              <a:gd name="connsiteX4" fmla="*/ 10344150 w 12192000"/>
              <a:gd name="connsiteY4" fmla="*/ 2133600 h 2539624"/>
              <a:gd name="connsiteX5" fmla="*/ 7181850 w 12192000"/>
              <a:gd name="connsiteY5" fmla="*/ 1809750 h 2539624"/>
              <a:gd name="connsiteX6" fmla="*/ 2724150 w 12192000"/>
              <a:gd name="connsiteY6" fmla="*/ 2533650 h 2539624"/>
              <a:gd name="connsiteX7" fmla="*/ 64443 w 12192000"/>
              <a:gd name="connsiteY7" fmla="*/ 1610320 h 2539624"/>
              <a:gd name="connsiteX8" fmla="*/ 0 w 12192000"/>
              <a:gd name="connsiteY8" fmla="*/ 1575868 h 25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39624">
                <a:moveTo>
                  <a:pt x="0" y="0"/>
                </a:moveTo>
                <a:lnTo>
                  <a:pt x="12192000" y="0"/>
                </a:lnTo>
                <a:lnTo>
                  <a:pt x="12192000" y="1784674"/>
                </a:lnTo>
                <a:lnTo>
                  <a:pt x="12052232" y="1825247"/>
                </a:lnTo>
                <a:cubicBezTo>
                  <a:pt x="11558836" y="1963688"/>
                  <a:pt x="10923588" y="2113756"/>
                  <a:pt x="10344150" y="2133600"/>
                </a:cubicBezTo>
                <a:cubicBezTo>
                  <a:pt x="9417050" y="2165350"/>
                  <a:pt x="8451850" y="1743075"/>
                  <a:pt x="7181850" y="1809750"/>
                </a:cubicBezTo>
                <a:cubicBezTo>
                  <a:pt x="5911850" y="1876425"/>
                  <a:pt x="3997325" y="2613025"/>
                  <a:pt x="2724150" y="2533650"/>
                </a:cubicBezTo>
                <a:cubicBezTo>
                  <a:pt x="1769269" y="2474119"/>
                  <a:pt x="728663" y="1962746"/>
                  <a:pt x="64443" y="1610320"/>
                </a:cubicBezTo>
                <a:lnTo>
                  <a:pt x="0" y="1575868"/>
                </a:lnTo>
                <a:close/>
              </a:path>
            </a:pathLst>
          </a:custGeom>
          <a:gradFill>
            <a:gsLst>
              <a:gs pos="0">
                <a:schemeClr val="accent1"/>
              </a:gs>
              <a:gs pos="100000">
                <a:schemeClr val="accent5">
                  <a:lumMod val="60000"/>
                  <a:lumOff val="40000"/>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5" name="长方形 4"/>
          <p:cNvSpPr/>
          <p:nvPr userDrawn="1"/>
        </p:nvSpPr>
        <p:spPr>
          <a:xfrm>
            <a:off x="838822" y="1721223"/>
            <a:ext cx="4857421"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7" name="文本占位符 2"/>
          <p:cNvSpPr>
            <a:spLocks noGrp="1"/>
          </p:cNvSpPr>
          <p:nvPr>
            <p:ph type="body" idx="1"/>
          </p:nvPr>
        </p:nvSpPr>
        <p:spPr>
          <a:xfrm>
            <a:off x="1263197" y="2038570"/>
            <a:ext cx="4086146" cy="703135"/>
          </a:xfrm>
        </p:spPr>
        <p:txBody>
          <a:bodyPr lIns="91440" rIns="91440" rtlCol="0" anchor="ctr">
            <a:normAutofit/>
          </a:bodyPr>
          <a:lstStyle>
            <a:lvl1pPr marL="0" indent="0" algn="l">
              <a:lnSpc>
                <a:spcPct val="150000"/>
              </a:lnSpc>
              <a:buNone/>
              <a:defRPr sz="1800" b="1" i="0" cap="all" spc="15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3" name="长方形 22"/>
          <p:cNvSpPr/>
          <p:nvPr userDrawn="1"/>
        </p:nvSpPr>
        <p:spPr>
          <a:xfrm>
            <a:off x="6495759" y="1721223"/>
            <a:ext cx="4858040"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5" name="文本占位符 2"/>
          <p:cNvSpPr>
            <a:spLocks noGrp="1"/>
          </p:cNvSpPr>
          <p:nvPr>
            <p:ph type="body" idx="11"/>
          </p:nvPr>
        </p:nvSpPr>
        <p:spPr>
          <a:xfrm>
            <a:off x="6854754" y="2038570"/>
            <a:ext cx="4086666" cy="703135"/>
          </a:xfrm>
        </p:spPr>
        <p:txBody>
          <a:bodyPr lIns="91440" rIns="91440" rtlCol="0" anchor="ctr">
            <a:normAutofit/>
          </a:bodyPr>
          <a:lstStyle>
            <a:lvl1pPr marL="0" indent="0" algn="l">
              <a:lnSpc>
                <a:spcPct val="150000"/>
              </a:lnSpc>
              <a:buNone/>
              <a:defRPr sz="1800" b="1" i="0" cap="all" spc="15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7" name="标题 1"/>
          <p:cNvSpPr>
            <a:spLocks noGrp="1"/>
          </p:cNvSpPr>
          <p:nvPr>
            <p:ph type="title"/>
          </p:nvPr>
        </p:nvSpPr>
        <p:spPr>
          <a:xfrm>
            <a:off x="838200" y="681037"/>
            <a:ext cx="10515600"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en-US" noProof="0"/>
          </a:p>
        </p:txBody>
      </p:sp>
      <p:cxnSp>
        <p:nvCxnSpPr>
          <p:cNvPr id="28" name="直接连接符​​(S) 27"/>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quarter" idx="12"/>
          </p:nvPr>
        </p:nvSpPr>
        <p:spPr>
          <a:xfrm>
            <a:off x="1263195" y="2885581"/>
            <a:ext cx="4086147" cy="3102469"/>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endParaRPr lang="zh-CN" altLang="en-US" noProof="0"/>
          </a:p>
        </p:txBody>
      </p:sp>
      <p:sp>
        <p:nvSpPr>
          <p:cNvPr id="13" name="内容占位符 2"/>
          <p:cNvSpPr>
            <a:spLocks noGrp="1"/>
          </p:cNvSpPr>
          <p:nvPr>
            <p:ph sz="quarter" idx="13"/>
          </p:nvPr>
        </p:nvSpPr>
        <p:spPr>
          <a:xfrm>
            <a:off x="6861067" y="2885581"/>
            <a:ext cx="4086667" cy="3102469"/>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endParaRPr lang="zh-CN" altLang="en-US" noProof="0"/>
          </a:p>
        </p:txBody>
      </p:sp>
      <p:sp>
        <p:nvSpPr>
          <p:cNvPr id="4" name="日期占位符 3"/>
          <p:cNvSpPr>
            <a:spLocks noGrp="1"/>
          </p:cNvSpPr>
          <p:nvPr>
            <p:ph type="dt" sz="half" idx="14"/>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CFECCED4-C13D-4D1F-B8FC-A7B400CA580B}" type="datetime1">
              <a:rPr lang="zh-CN" altLang="en-US" smtClean="0"/>
            </a:fld>
            <a:endParaRPr lang="en-US" dirty="0"/>
          </a:p>
        </p:txBody>
      </p:sp>
      <p:sp>
        <p:nvSpPr>
          <p:cNvPr id="6" name="页脚占位符 5"/>
          <p:cNvSpPr>
            <a:spLocks noGrp="1"/>
          </p:cNvSpPr>
          <p:nvPr>
            <p:ph type="ftr" sz="quarter" idx="15"/>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16"/>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A693002F-D6EA-CF48-8F44-2316036B2B87}"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E137B5-F78F-4A34-8954-9DF5DF7F77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22EC5D-84F2-4CC8-8A05-7A10D08B02D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BE137B5-F78F-4A34-8954-9DF5DF7F77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22EC5D-84F2-4CC8-8A05-7A10D08B02D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BE137B5-F78F-4A34-8954-9DF5DF7F77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22EC5D-84F2-4CC8-8A05-7A10D08B02D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BE137B5-F78F-4A34-8954-9DF5DF7F776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22EC5D-84F2-4CC8-8A05-7A10D08B02D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BE137B5-F78F-4A34-8954-9DF5DF7F776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22EC5D-84F2-4CC8-8A05-7A10D08B02D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E137B5-F78F-4A34-8954-9DF5DF7F776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22EC5D-84F2-4CC8-8A05-7A10D08B02D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E137B5-F78F-4A34-8954-9DF5DF7F77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22EC5D-84F2-4CC8-8A05-7A10D08B02D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E137B5-F78F-4A34-8954-9DF5DF7F77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22EC5D-84F2-4CC8-8A05-7A10D08B02D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137B5-F78F-4A34-8954-9DF5DF7F77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22EC5D-84F2-4CC8-8A05-7A10D08B02D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media" Target="../media/media1.m4a"/><Relationship Id="rId3" Type="http://schemas.openxmlformats.org/officeDocument/2006/relationships/audio" Target="../media/media1.m4a"/><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www.yuehui.ngo.cn/" TargetMode="External"/><Relationship Id="rId5" Type="http://schemas.openxmlformats.org/officeDocument/2006/relationships/hyperlink" Target="http://www.nu.ngo.cn/" TargetMode="External"/><Relationship Id="rId4" Type="http://schemas.openxmlformats.org/officeDocument/2006/relationships/hyperlink" Target="mailto:hebinews@126.com" TargetMode="Externa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media" Target="../media/media1.m4a"/><Relationship Id="rId3" Type="http://schemas.openxmlformats.org/officeDocument/2006/relationships/audio" Target="../media/media1.m4a"/><Relationship Id="rId2" Type="http://schemas.openxmlformats.org/officeDocument/2006/relationships/image" Target="../media/image2.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2.xml"/><Relationship Id="rId4" Type="http://schemas.openxmlformats.org/officeDocument/2006/relationships/image" Target="../media/image22.png"/><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4.xml"/><Relationship Id="rId2" Type="http://schemas.openxmlformats.org/officeDocument/2006/relationships/image" Target="../media/image24.pn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5.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3.png"/><Relationship Id="rId4" Type="http://schemas.microsoft.com/office/2007/relationships/media" Target="../media/media2.m4a"/><Relationship Id="rId3" Type="http://schemas.openxmlformats.org/officeDocument/2006/relationships/audio" Target="../media/media2.m4a"/><Relationship Id="rId2" Type="http://schemas.openxmlformats.org/officeDocument/2006/relationships/image" Target="../media/image2.jpe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jpe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jpe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jpe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jpe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jpe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jpeg"/><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9.png"/><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0.png"/><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jpeg"/><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jpeg"/><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image" Target="../media/image2.jpe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jpeg"/><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9" Type="http://schemas.openxmlformats.org/officeDocument/2006/relationships/image" Target="../media/image50.jpeg"/><Relationship Id="rId8" Type="http://schemas.openxmlformats.org/officeDocument/2006/relationships/image" Target="../media/image49.jpeg"/><Relationship Id="rId7" Type="http://schemas.openxmlformats.org/officeDocument/2006/relationships/image" Target="../media/image48.jpeg"/><Relationship Id="rId6" Type="http://schemas.openxmlformats.org/officeDocument/2006/relationships/image" Target="../media/image47.GIF"/><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GIF"/><Relationship Id="rId2" Type="http://schemas.openxmlformats.org/officeDocument/2006/relationships/hyperlink" Target="http://customer.medsci.cn/merck/merck20180621/index.html" TargetMode="External"/><Relationship Id="rId12" Type="http://schemas.openxmlformats.org/officeDocument/2006/relationships/slideLayout" Target="../slideLayouts/slideLayout14.xml"/><Relationship Id="rId11" Type="http://schemas.openxmlformats.org/officeDocument/2006/relationships/image" Target="../media/image52.png"/><Relationship Id="rId10" Type="http://schemas.openxmlformats.org/officeDocument/2006/relationships/image" Target="../media/image51.jpeg"/><Relationship Id="rId1" Type="http://schemas.openxmlformats.org/officeDocument/2006/relationships/hyperlink" Target="http://edu.medsci.cn/course/search.do?w=%E4%B8%B4%E5%BA%8A" TargetMode="Externa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hyperlink" Target="https://link.zhihu.com/?target=https%3A//www.huffingtonpost.com/stuart-a-newman/human-babies-from-crispr-pigs_b_9312254.html" TargetMode="External"/><Relationship Id="rId1"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jpeg"/><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media/media1.m4a"/></Relationships>
</file>

<file path=ppt/slides/_rels/slide9.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png"/><Relationship Id="rId2" Type="http://schemas.microsoft.com/office/2007/relationships/media" Target="../media/media1.m4a"/><Relationship Id="rId16" Type="http://schemas.openxmlformats.org/officeDocument/2006/relationships/notesSlide" Target="../notesSlides/notesSlide9.xml"/><Relationship Id="rId15" Type="http://schemas.openxmlformats.org/officeDocument/2006/relationships/slideLayout" Target="../slideLayouts/slideLayout12.xml"/><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audio" Target="../media/media1.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花的特写"/>
          <p:cNvPicPr>
            <a:picLocks noGrp="1" noChangeAspect="1"/>
          </p:cNvPicPr>
          <p:nvPr>
            <p:ph type="pic" sz="quarter" idx="14"/>
          </p:nvPr>
        </p:nvPicPr>
        <p:blipFill>
          <a:blip r:embed="rId1">
            <a:alphaModFix amt="35000"/>
            <a:duotone>
              <a:schemeClr val="accent1">
                <a:shade val="45000"/>
                <a:satMod val="135000"/>
              </a:schemeClr>
              <a:prstClr val="white"/>
            </a:duotone>
          </a:blip>
          <a:srcRect/>
          <a:stretch>
            <a:fillRect/>
          </a:stretch>
        </p:blipFill>
        <p:spPr>
          <a:xfrm>
            <a:off x="548206" y="872935"/>
            <a:ext cx="11368087" cy="5875337"/>
          </a:xfrm>
          <a:solidFill>
            <a:schemeClr val="accent1">
              <a:lumMod val="60000"/>
              <a:lumOff val="40000"/>
            </a:schemeClr>
          </a:solidFill>
        </p:spPr>
      </p:pic>
      <p:sp>
        <p:nvSpPr>
          <p:cNvPr id="4" name="标题 3"/>
          <p:cNvSpPr>
            <a:spLocks noGrp="1"/>
          </p:cNvSpPr>
          <p:nvPr>
            <p:ph type="ctrTitle"/>
          </p:nvPr>
        </p:nvSpPr>
        <p:spPr>
          <a:xfrm>
            <a:off x="1585672" y="6922344"/>
            <a:ext cx="5553075" cy="1220470"/>
          </a:xfrm>
        </p:spPr>
        <p:txBody>
          <a:bodyPr rtlCol="0">
            <a:noAutofit/>
          </a:bodyPr>
          <a:lstStyle/>
          <a:p>
            <a:pPr rtl="0"/>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NOVA RIVER </a:t>
            </a:r>
            <a:r>
              <a:rPr lang="en-US" altLang="zh-CN" sz="3600" kern="100" dirty="0">
                <a:solidFill>
                  <a:srgbClr val="0070C0"/>
                </a:solidFill>
                <a:latin typeface="宋体" panose="02010600030101010101" pitchFamily="2" charset="-122"/>
                <a:ea typeface="宋体" panose="02010600030101010101" pitchFamily="2" charset="-122"/>
                <a:cs typeface="宋体" panose="02010600030101010101" pitchFamily="2" charset="-122"/>
                <a:sym typeface="+mn-ea"/>
              </a:rPr>
              <a:t>WEB3.0 ECOLOGY DATA COMMUNITY</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Platform-----</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 blockchain social platform that can construct share and </a:t>
            </a:r>
            <a:r>
              <a:rPr lang="en-US" altLang="zh-CN"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trade</a:t>
            </a:r>
            <a:r>
              <a:rPr lang="zh-CN" altLang="en-US"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en-US" altLang="zh-CN"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ecology</a:t>
            </a:r>
            <a:r>
              <a:rPr lang="zh-CN" altLang="en-US"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 </a:t>
            </a:r>
            <a:r>
              <a:rPr lang="en-US" altLang="zh-CN"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data</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新星河</a:t>
            </a:r>
            <a:r>
              <a:rPr lang="zh-CN" altLang="en-US" sz="3600" kern="100" dirty="0">
                <a:solidFill>
                  <a:srgbClr val="002060"/>
                </a:solidFill>
                <a:latin typeface="宋体" panose="02010600030101010101" pitchFamily="2" charset="-122"/>
                <a:ea typeface="宋体" panose="02010600030101010101" pitchFamily="2" charset="-122"/>
                <a:cs typeface="宋体" panose="02010600030101010101" pitchFamily="2" charset="-122"/>
              </a:rPr>
              <a:t>生态数据</a:t>
            </a:r>
            <a:r>
              <a:rPr lang="en-US" altLang="zh-CN" sz="3600" kern="100" dirty="0">
                <a:solidFill>
                  <a:srgbClr val="002060"/>
                </a:solidFill>
                <a:latin typeface="宋体" panose="02010600030101010101" pitchFamily="2" charset="-122"/>
                <a:ea typeface="宋体" panose="02010600030101010101" pitchFamily="2" charset="-122"/>
                <a:cs typeface="宋体" panose="02010600030101010101" pitchFamily="2" charset="-122"/>
              </a:rPr>
              <a:t>web3.0</a:t>
            </a:r>
            <a:r>
              <a:rPr lang="zh-CN" altLang="en-US" sz="3600" kern="100" dirty="0">
                <a:solidFill>
                  <a:srgbClr val="002060"/>
                </a:solidFill>
                <a:latin typeface="宋体" panose="02010600030101010101" pitchFamily="2" charset="-122"/>
                <a:ea typeface="宋体" panose="02010600030101010101" pitchFamily="2" charset="-122"/>
                <a:cs typeface="宋体" panose="02010600030101010101" pitchFamily="2" charset="-122"/>
              </a:rPr>
              <a:t>社区</a:t>
            </a:r>
            <a:r>
              <a:rPr lang="en-US" altLang="zh-CN"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br>
              <a:rPr lang="en-US" altLang="zh-CN"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一个可以构建、分享、交易生态数据的社区平台</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副标题 4"/>
          <p:cNvSpPr>
            <a:spLocks noGrp="1"/>
          </p:cNvSpPr>
          <p:nvPr>
            <p:ph type="subTitle" idx="1"/>
          </p:nvPr>
        </p:nvSpPr>
        <p:spPr>
          <a:xfrm>
            <a:off x="4888879" y="1623365"/>
            <a:ext cx="8789234" cy="846381"/>
          </a:xfrm>
        </p:spPr>
        <p:txBody>
          <a:bodyPr rtlCol="0"/>
          <a:lstStyle/>
          <a:p>
            <a:pPr rtl="0"/>
            <a:endParaRPr lang="en-US" dirty="0"/>
          </a:p>
        </p:txBody>
      </p:sp>
      <p:pic>
        <p:nvPicPr>
          <p:cNvPr id="6" name="图片占位符 4" descr="一位女士走在开有粉色花的树下的桥上"/>
          <p:cNvPicPr>
            <a:picLocks noChangeAspect="1"/>
          </p:cNvPicPr>
          <p:nvPr/>
        </p:nvPicPr>
        <p:blipFill rotWithShape="1">
          <a:blip r:embed="rId2"/>
          <a:srcRect/>
          <a:stretch>
            <a:fillRect/>
          </a:stretch>
        </p:blipFill>
        <p:spPr>
          <a:xfrm>
            <a:off x="8176212" y="3220175"/>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354" y="1357233"/>
            <a:ext cx="11657668" cy="634400"/>
          </a:xfrm>
        </p:spPr>
        <p:txBody>
          <a:bodyPr>
            <a:normAutofit fontScale="90000"/>
          </a:bodyPr>
          <a:lstStyle/>
          <a:p>
            <a:r>
              <a:rPr lang="en-US" altLang="zh-CN" sz="2600" b="1" dirty="0"/>
              <a:t>2012</a:t>
            </a:r>
            <a:r>
              <a:rPr lang="zh-CN" altLang="en-US" sz="2600" b="1" dirty="0"/>
              <a:t>年环境报道的趋势</a:t>
            </a:r>
            <a:r>
              <a:rPr lang="en-US" altLang="zh-CN" sz="2600" b="1" dirty="0"/>
              <a:t>-</a:t>
            </a:r>
            <a:r>
              <a:rPr lang="zh-CN" altLang="en-US" sz="2600" b="1" dirty="0"/>
              <a:t>，环境报道向民间化推进</a:t>
            </a:r>
            <a:r>
              <a:rPr lang="en-US" altLang="zh-CN" b="1" dirty="0"/>
              <a:t>-</a:t>
            </a:r>
            <a:r>
              <a:rPr lang="zh-CN" altLang="en-US" sz="2200" b="1" dirty="0"/>
              <a:t>光明日报  冯永锋  公元</a:t>
            </a:r>
            <a:r>
              <a:rPr lang="en-US" altLang="zh-CN" sz="2200" b="1" dirty="0"/>
              <a:t>2012</a:t>
            </a:r>
            <a:r>
              <a:rPr lang="zh-CN" altLang="en-US" sz="2200" b="1" dirty="0"/>
              <a:t>年</a:t>
            </a:r>
            <a:br>
              <a:rPr lang="zh-CN" altLang="en-US" dirty="0"/>
            </a:br>
            <a:endParaRPr lang="zh-CN" altLang="en-US" dirty="0"/>
          </a:p>
        </p:txBody>
      </p:sp>
      <p:pic>
        <p:nvPicPr>
          <p:cNvPr id="4" name="图片 3" descr="高山兀鹫"/>
          <p:cNvPicPr>
            <a:picLocks noChangeAspect="1"/>
          </p:cNvPicPr>
          <p:nvPr/>
        </p:nvPicPr>
        <p:blipFill>
          <a:blip r:embed="rId1"/>
          <a:stretch>
            <a:fillRect/>
          </a:stretch>
        </p:blipFill>
        <p:spPr>
          <a:xfrm>
            <a:off x="4311135" y="4334463"/>
            <a:ext cx="2542824" cy="1912857"/>
          </a:xfrm>
          <a:prstGeom prst="rect">
            <a:avLst/>
          </a:prstGeom>
          <a:noFill/>
          <a:ln w="9525">
            <a:noFill/>
          </a:ln>
        </p:spPr>
      </p:pic>
      <p:sp>
        <p:nvSpPr>
          <p:cNvPr id="7" name="内容占位符 6"/>
          <p:cNvSpPr>
            <a:spLocks noGrp="1"/>
          </p:cNvSpPr>
          <p:nvPr>
            <p:ph idx="1"/>
          </p:nvPr>
        </p:nvSpPr>
        <p:spPr>
          <a:xfrm>
            <a:off x="-6759" y="1856910"/>
            <a:ext cx="8350833" cy="4207933"/>
          </a:xfrm>
        </p:spPr>
        <p:txBody>
          <a:bodyPr/>
          <a:lstStyle/>
          <a:p>
            <a:r>
              <a:rPr lang="zh-CN" altLang="en-US" sz="1800" b="1" dirty="0"/>
              <a:t>正式记者日益成为“公民记者”。环保组织大力吸引媒体目光。对人对事都在关注。公众自身的报道日益强大。</a:t>
            </a:r>
            <a:endParaRPr lang="zh-CN" altLang="en-US" sz="1800" b="1" dirty="0"/>
          </a:p>
          <a:p>
            <a:r>
              <a:rPr lang="en-US" altLang="zh-CN" sz="1800" b="1" dirty="0"/>
              <a:t>《</a:t>
            </a:r>
            <a:r>
              <a:rPr lang="zh-CN" altLang="en-US" sz="1800" b="1" dirty="0"/>
              <a:t>长沙晚报</a:t>
            </a:r>
            <a:r>
              <a:rPr lang="en-US" altLang="zh-CN" sz="1800" b="1" dirty="0"/>
              <a:t>》</a:t>
            </a:r>
            <a:r>
              <a:rPr lang="zh-CN" altLang="en-US" sz="1800" b="1" dirty="0"/>
              <a:t>记者李锋：“鸟之殇”引爆中国鸟类保护。</a:t>
            </a:r>
            <a:endParaRPr lang="zh-CN" altLang="en-US" sz="1800" b="1" dirty="0"/>
          </a:p>
          <a:p>
            <a:r>
              <a:rPr lang="zh-CN" altLang="en-US" sz="1800" b="1" dirty="0"/>
              <a:t>刘虹桥：“重建一个玉树，毁了一条长江”。</a:t>
            </a:r>
            <a:endParaRPr lang="zh-CN" altLang="en-US" sz="1800" b="1" dirty="0"/>
          </a:p>
          <a:p>
            <a:r>
              <a:rPr lang="zh-CN" altLang="en-US" sz="1800" b="1" dirty="0"/>
              <a:t>不专业者推动专业者。李锋、邓飞都是不专业者，他们带动了专业的“民间环境保护组织”，以及专业的科研院所、专业的政府、专业的企业。</a:t>
            </a:r>
            <a:endParaRPr lang="zh-CN" altLang="en-US" sz="1800" b="1" dirty="0"/>
          </a:p>
          <a:p>
            <a:pPr marL="0" indent="0">
              <a:buNone/>
            </a:pPr>
            <a:endParaRPr lang="zh-CN" altLang="en-US" dirty="0"/>
          </a:p>
        </p:txBody>
      </p:sp>
      <p:pic>
        <p:nvPicPr>
          <p:cNvPr id="8" name="图片 7" descr="s_ab613ede167617bfec90f4fb4ef5aa03450364"/>
          <p:cNvPicPr>
            <a:picLocks noChangeAspect="1"/>
          </p:cNvPicPr>
          <p:nvPr/>
        </p:nvPicPr>
        <p:blipFill>
          <a:blip r:embed="rId2"/>
          <a:stretch>
            <a:fillRect/>
          </a:stretch>
        </p:blipFill>
        <p:spPr>
          <a:xfrm>
            <a:off x="10163922" y="4292254"/>
            <a:ext cx="1930468" cy="2573957"/>
          </a:xfrm>
          <a:prstGeom prst="rect">
            <a:avLst/>
          </a:prstGeom>
          <a:noFill/>
          <a:ln w="9525">
            <a:noFill/>
          </a:ln>
        </p:spPr>
      </p:pic>
      <p:pic>
        <p:nvPicPr>
          <p:cNvPr id="9" name="图片 8" descr="2556825_521806"/>
          <p:cNvPicPr>
            <a:picLocks noChangeAspect="1"/>
          </p:cNvPicPr>
          <p:nvPr/>
        </p:nvPicPr>
        <p:blipFill>
          <a:blip r:embed="rId3"/>
          <a:stretch>
            <a:fillRect/>
          </a:stretch>
        </p:blipFill>
        <p:spPr>
          <a:xfrm>
            <a:off x="8301165" y="1651193"/>
            <a:ext cx="3831548" cy="2851488"/>
          </a:xfrm>
          <a:prstGeom prst="rect">
            <a:avLst/>
          </a:prstGeom>
          <a:noFill/>
          <a:ln w="9525">
            <a:noFill/>
          </a:ln>
        </p:spPr>
      </p:pic>
      <p:pic>
        <p:nvPicPr>
          <p:cNvPr id="12" name="图片 11"/>
          <p:cNvPicPr>
            <a:picLocks noChangeAspect="1"/>
          </p:cNvPicPr>
          <p:nvPr/>
        </p:nvPicPr>
        <p:blipFill>
          <a:blip r:embed="rId4"/>
          <a:stretch>
            <a:fillRect/>
          </a:stretch>
        </p:blipFill>
        <p:spPr>
          <a:xfrm>
            <a:off x="59287" y="3961821"/>
            <a:ext cx="3893696" cy="2595797"/>
          </a:xfrm>
          <a:prstGeom prst="rect">
            <a:avLst/>
          </a:prstGeom>
        </p:spPr>
      </p:pic>
      <p:sp>
        <p:nvSpPr>
          <p:cNvPr id="13" name="文本框 12"/>
          <p:cNvSpPr txBox="1"/>
          <p:nvPr/>
        </p:nvSpPr>
        <p:spPr>
          <a:xfrm>
            <a:off x="-132725" y="6534835"/>
            <a:ext cx="8915998" cy="323165"/>
          </a:xfrm>
          <a:prstGeom prst="rect">
            <a:avLst/>
          </a:prstGeom>
          <a:noFill/>
        </p:spPr>
        <p:txBody>
          <a:bodyPr wrap="square" rtlCol="0">
            <a:spAutoFit/>
          </a:bodyPr>
          <a:lstStyle/>
          <a:p>
            <a:r>
              <a:rPr lang="en-US" altLang="zh-CN" sz="1500" b="1" dirty="0"/>
              <a:t>《</a:t>
            </a:r>
            <a:r>
              <a:rPr lang="zh-CN" altLang="en-US" sz="1500" b="1" dirty="0"/>
              <a:t>长沙晚报</a:t>
            </a:r>
            <a:r>
              <a:rPr lang="en-US" altLang="zh-CN" sz="1500" b="1" dirty="0"/>
              <a:t>》</a:t>
            </a:r>
            <a:r>
              <a:rPr lang="zh-CN" altLang="en-US" sz="1500" b="1" dirty="0"/>
              <a:t>摄影记者李锋：湖南“鸟事”已经过去，要拍全国的鸟事</a:t>
            </a:r>
            <a:r>
              <a:rPr lang="en-US" altLang="zh-CN" sz="1500" dirty="0"/>
              <a:t>——</a:t>
            </a:r>
            <a:r>
              <a:rPr lang="zh-CN" altLang="en-US" sz="1500" b="1" dirty="0"/>
              <a:t>他需要支持</a:t>
            </a:r>
            <a:r>
              <a:rPr lang="en-US" altLang="zh-CN" sz="1500" b="1" dirty="0"/>
              <a:t>-----</a:t>
            </a:r>
            <a:r>
              <a:rPr lang="zh-CN" altLang="en-US" sz="1500" b="1" dirty="0"/>
              <a:t>公元</a:t>
            </a:r>
            <a:r>
              <a:rPr lang="en-US" altLang="zh-CN" sz="1500" b="1" dirty="0"/>
              <a:t>2012</a:t>
            </a:r>
            <a:r>
              <a:rPr lang="zh-CN" altLang="en-US" sz="1500" b="1" dirty="0"/>
              <a:t>年</a:t>
            </a:r>
            <a:endParaRPr lang="zh-CN" altLang="en-US" sz="1500" b="1" dirty="0"/>
          </a:p>
        </p:txBody>
      </p:sp>
      <p:sp>
        <p:nvSpPr>
          <p:cNvPr id="15" name="文本框 14"/>
          <p:cNvSpPr txBox="1"/>
          <p:nvPr/>
        </p:nvSpPr>
        <p:spPr>
          <a:xfrm>
            <a:off x="8117901" y="4972673"/>
            <a:ext cx="1930467" cy="877163"/>
          </a:xfrm>
          <a:prstGeom prst="rect">
            <a:avLst/>
          </a:prstGeom>
          <a:noFill/>
        </p:spPr>
        <p:txBody>
          <a:bodyPr wrap="square" rtlCol="0">
            <a:spAutoFit/>
          </a:bodyPr>
          <a:lstStyle/>
          <a:p>
            <a:r>
              <a:rPr lang="zh-CN" altLang="en-US" b="1" dirty="0"/>
              <a:t>“重建一个玉树，毁了一条长江</a:t>
            </a:r>
            <a:r>
              <a:rPr lang="en-US" altLang="zh-CN" dirty="0"/>
              <a:t>---</a:t>
            </a:r>
            <a:r>
              <a:rPr lang="zh-CN" altLang="en-US" sz="1500" b="1" dirty="0"/>
              <a:t>刘虹桥     公元</a:t>
            </a:r>
            <a:r>
              <a:rPr lang="en-US" altLang="zh-CN" sz="1500" b="1" dirty="0"/>
              <a:t>2012</a:t>
            </a:r>
            <a:endParaRPr lang="zh-CN" altLang="en-US" sz="1500" b="1" dirty="0"/>
          </a:p>
        </p:txBody>
      </p:sp>
      <p:sp>
        <p:nvSpPr>
          <p:cNvPr id="3" name="副标题 4"/>
          <p:cNvSpPr txBox="1"/>
          <p:nvPr/>
        </p:nvSpPr>
        <p:spPr>
          <a:xfrm>
            <a:off x="981512" y="350889"/>
            <a:ext cx="9789301" cy="84638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kern="100" dirty="0">
                <a:solidFill>
                  <a:srgbClr val="002060"/>
                </a:solidFill>
                <a:latin typeface="宋体" panose="02010600030101010101" pitchFamily="2" charset="-122"/>
                <a:ea typeface="宋体" panose="02010600030101010101" pitchFamily="2" charset="-122"/>
                <a:cs typeface="宋体" panose="02010600030101010101" pitchFamily="2" charset="-122"/>
              </a:rPr>
              <a:t>生态环境保护社区数据构建、共享及利用</a:t>
            </a:r>
            <a:r>
              <a:rPr lang="en-US" altLang="zh-CN" sz="4000" kern="100" dirty="0">
                <a:solidFill>
                  <a:srgbClr val="002060"/>
                </a:solidFill>
                <a:latin typeface="宋体" panose="02010600030101010101" pitchFamily="2" charset="-122"/>
                <a:ea typeface="宋体" panose="02010600030101010101" pitchFamily="2" charset="-122"/>
                <a:cs typeface="宋体" panose="02010600030101010101" pitchFamily="2" charset="-122"/>
              </a:rPr>
              <a:t>-</a:t>
            </a:r>
            <a:r>
              <a:rPr lang="zh-CN" altLang="en-US" sz="2000" kern="100" dirty="0">
                <a:solidFill>
                  <a:srgbClr val="7030A0"/>
                </a:solidFill>
                <a:latin typeface="宋体" panose="02010600030101010101" pitchFamily="2" charset="-122"/>
                <a:ea typeface="宋体" panose="02010600030101010101" pitchFamily="2" charset="-122"/>
                <a:cs typeface="宋体" panose="02010600030101010101" pitchFamily="2" charset="-122"/>
              </a:rPr>
              <a:t>个人、团体、研究机构</a:t>
            </a:r>
            <a:endParaRPr lang="en-US" altLang="zh-CN" sz="2000" kern="100" dirty="0">
              <a:solidFill>
                <a:srgbClr val="7030A0"/>
              </a:solidFill>
              <a:latin typeface="宋体" panose="02010600030101010101" pitchFamily="2" charset="-122"/>
              <a:ea typeface="宋体" panose="02010600030101010101" pitchFamily="2" charset="-122"/>
              <a:cs typeface="宋体" panose="02010600030101010101" pitchFamily="2" charset="-122"/>
            </a:endParaRPr>
          </a:p>
          <a:p>
            <a:r>
              <a:rPr lang="zh-CN" altLang="en-US" sz="2000" kern="100" dirty="0">
                <a:solidFill>
                  <a:srgbClr val="7030A0"/>
                </a:solidFill>
                <a:latin typeface="宋体" panose="02010600030101010101" pitchFamily="2" charset="-122"/>
                <a:ea typeface="宋体" panose="02010600030101010101" pitchFamily="2" charset="-122"/>
                <a:cs typeface="宋体" panose="02010600030101010101" pitchFamily="2" charset="-122"/>
              </a:rPr>
              <a:t>共享环境数据； 与解决环境问题的风险投资机构、社会企业及资助团体对接</a:t>
            </a:r>
            <a:br>
              <a:rPr lang="en-US" altLang="zh-CN" sz="2000" kern="100" dirty="0">
                <a:solidFill>
                  <a:srgbClr val="7030A0"/>
                </a:solidFill>
                <a:latin typeface="宋体" panose="02010600030101010101" pitchFamily="2" charset="-122"/>
                <a:ea typeface="宋体" panose="02010600030101010101" pitchFamily="2" charset="-122"/>
                <a:cs typeface="宋体" panose="02010600030101010101" pitchFamily="2" charset="-122"/>
              </a:rPr>
            </a:br>
            <a:endParaRPr lang="en-US" dirty="0">
              <a:solidFill>
                <a:srgbClr val="7030A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图片 23555" descr="潘官营竞选"/>
          <p:cNvPicPr>
            <a:picLocks noChangeAspect="1"/>
          </p:cNvPicPr>
          <p:nvPr/>
        </p:nvPicPr>
        <p:blipFill>
          <a:blip r:embed="rId1"/>
          <a:stretch>
            <a:fillRect/>
          </a:stretch>
        </p:blipFill>
        <p:spPr>
          <a:xfrm>
            <a:off x="3038261" y="1118362"/>
            <a:ext cx="3198337" cy="5683541"/>
          </a:xfrm>
          <a:prstGeom prst="rect">
            <a:avLst/>
          </a:prstGeom>
          <a:noFill/>
          <a:ln w="9525">
            <a:noFill/>
          </a:ln>
        </p:spPr>
      </p:pic>
      <p:pic>
        <p:nvPicPr>
          <p:cNvPr id="23557" name="图片 23556" descr="11040614052911"/>
          <p:cNvPicPr>
            <a:picLocks noChangeAspect="1"/>
          </p:cNvPicPr>
          <p:nvPr/>
        </p:nvPicPr>
        <p:blipFill>
          <a:blip r:embed="rId2"/>
          <a:stretch>
            <a:fillRect/>
          </a:stretch>
        </p:blipFill>
        <p:spPr>
          <a:xfrm>
            <a:off x="6236598" y="1239603"/>
            <a:ext cx="3339164" cy="2217166"/>
          </a:xfrm>
          <a:prstGeom prst="rect">
            <a:avLst/>
          </a:prstGeom>
          <a:noFill/>
          <a:ln w="9525">
            <a:noFill/>
          </a:ln>
        </p:spPr>
      </p:pic>
      <p:pic>
        <p:nvPicPr>
          <p:cNvPr id="23558" name="图片 23557" descr="截图00"/>
          <p:cNvPicPr>
            <a:picLocks noChangeAspect="1"/>
          </p:cNvPicPr>
          <p:nvPr/>
        </p:nvPicPr>
        <p:blipFill>
          <a:blip r:embed="rId3"/>
          <a:stretch>
            <a:fillRect/>
          </a:stretch>
        </p:blipFill>
        <p:spPr>
          <a:xfrm>
            <a:off x="6236598" y="3456769"/>
            <a:ext cx="5931716" cy="3401231"/>
          </a:xfrm>
          <a:prstGeom prst="rect">
            <a:avLst/>
          </a:prstGeom>
          <a:noFill/>
          <a:ln w="9525">
            <a:noFill/>
          </a:ln>
        </p:spPr>
      </p:pic>
      <p:sp>
        <p:nvSpPr>
          <p:cNvPr id="2" name="文本框 1"/>
          <p:cNvSpPr txBox="1"/>
          <p:nvPr/>
        </p:nvSpPr>
        <p:spPr>
          <a:xfrm>
            <a:off x="9691462" y="1730758"/>
            <a:ext cx="2097247" cy="923330"/>
          </a:xfrm>
          <a:prstGeom prst="rect">
            <a:avLst/>
          </a:prstGeom>
          <a:noFill/>
        </p:spPr>
        <p:txBody>
          <a:bodyPr wrap="square" rtlCol="0">
            <a:spAutoFit/>
          </a:bodyPr>
          <a:lstStyle/>
          <a:p>
            <a:r>
              <a:rPr lang="en-US" altLang="zh-CN" dirty="0"/>
              <a:t>2012</a:t>
            </a:r>
            <a:r>
              <a:rPr lang="zh-CN" altLang="en-US" dirty="0"/>
              <a:t>年河北秦皇岛抚宁县留守营镇潘官营村村民选举。</a:t>
            </a:r>
            <a:endParaRPr lang="zh-CN" altLang="en-US" dirty="0"/>
          </a:p>
        </p:txBody>
      </p:sp>
      <p:sp>
        <p:nvSpPr>
          <p:cNvPr id="4" name="文本框 3"/>
          <p:cNvSpPr txBox="1"/>
          <p:nvPr/>
        </p:nvSpPr>
        <p:spPr>
          <a:xfrm>
            <a:off x="50400" y="1809941"/>
            <a:ext cx="2306972" cy="3554819"/>
          </a:xfrm>
          <a:prstGeom prst="rect">
            <a:avLst/>
          </a:prstGeom>
          <a:noFill/>
        </p:spPr>
        <p:txBody>
          <a:bodyPr wrap="square">
            <a:spAutoFit/>
          </a:bodyPr>
          <a:lstStyle/>
          <a:p>
            <a:r>
              <a:rPr lang="zh-CN" altLang="en-US" sz="1500" dirty="0"/>
              <a:t>四个大的邻避事件，都与公众自身演替有关。海南莺歌海、四川什邡、江苏启东、浙江宁波。</a:t>
            </a:r>
            <a:endParaRPr lang="zh-CN" altLang="en-US" sz="1500" dirty="0"/>
          </a:p>
          <a:p>
            <a:r>
              <a:rPr lang="zh-CN" altLang="en-US" sz="1500" dirty="0"/>
              <a:t>“京沈高铁”环评事件。</a:t>
            </a:r>
            <a:endParaRPr lang="zh-CN" altLang="en-US" sz="1500" dirty="0"/>
          </a:p>
          <a:p>
            <a:r>
              <a:rPr lang="zh-CN" altLang="en-US" sz="1500" dirty="0"/>
              <a:t>湖南省人大环资委监督处处长刘帅，组织志愿者暗访洞庭湖的排污，在报道汉寿县一家麻厂后，正规媒体被封杀，只能靠自媒体演进（包括微访谈）。某种程度上，这意味着“正规媒体”的功能已经泛化</a:t>
            </a:r>
            <a:r>
              <a:rPr lang="en-US" altLang="zh-CN" sz="1500" dirty="0">
                <a:latin typeface="Arial" panose="020B0604020202020204" pitchFamily="34" charset="0"/>
              </a:rPr>
              <a:t>——</a:t>
            </a:r>
            <a:r>
              <a:rPr lang="zh-CN" altLang="en-US" sz="1500" dirty="0">
                <a:solidFill>
                  <a:srgbClr val="FF0000"/>
                </a:solidFill>
              </a:rPr>
              <a:t>新浪微博可能是“主流媒体”。（公元</a:t>
            </a:r>
            <a:r>
              <a:rPr lang="en-US" altLang="zh-CN" sz="1500" dirty="0">
                <a:solidFill>
                  <a:srgbClr val="FF0000"/>
                </a:solidFill>
              </a:rPr>
              <a:t>2012</a:t>
            </a:r>
            <a:r>
              <a:rPr lang="zh-CN" altLang="en-US" sz="1500" dirty="0">
                <a:solidFill>
                  <a:srgbClr val="FF0000"/>
                </a:solidFill>
              </a:rPr>
              <a:t>）</a:t>
            </a:r>
            <a:endParaRPr lang="zh-CN" altLang="en-US" sz="1500" dirty="0">
              <a:solidFill>
                <a:srgbClr val="FF0000"/>
              </a:solidFill>
            </a:endParaRPr>
          </a:p>
        </p:txBody>
      </p:sp>
      <p:sp>
        <p:nvSpPr>
          <p:cNvPr id="6" name="文本框 5"/>
          <p:cNvSpPr txBox="1"/>
          <p:nvPr/>
        </p:nvSpPr>
        <p:spPr>
          <a:xfrm>
            <a:off x="300586" y="1118362"/>
            <a:ext cx="2172485" cy="646331"/>
          </a:xfrm>
          <a:prstGeom prst="rect">
            <a:avLst/>
          </a:prstGeom>
          <a:noFill/>
        </p:spPr>
        <p:txBody>
          <a:bodyPr wrap="square">
            <a:spAutoFit/>
          </a:bodyPr>
          <a:lstStyle/>
          <a:p>
            <a:r>
              <a:rPr lang="en-US" altLang="zh-CN" dirty="0"/>
              <a:t>“</a:t>
            </a:r>
            <a:r>
              <a:rPr lang="zh-CN" altLang="en-US" dirty="0"/>
              <a:t>自媒体”报道的自演进</a:t>
            </a:r>
            <a:r>
              <a:rPr lang="en-US" altLang="zh-CN" dirty="0"/>
              <a:t>-</a:t>
            </a:r>
            <a:r>
              <a:rPr lang="zh-CN" altLang="en-US" dirty="0"/>
              <a:t>公元的</a:t>
            </a:r>
            <a:r>
              <a:rPr lang="en-US" altLang="zh-CN" dirty="0"/>
              <a:t>2012</a:t>
            </a:r>
            <a:r>
              <a:rPr lang="zh-CN" altLang="en-US" dirty="0"/>
              <a:t>年</a:t>
            </a:r>
            <a:endParaRPr lang="zh-CN" altLang="en-US" dirty="0"/>
          </a:p>
        </p:txBody>
      </p:sp>
      <p:sp>
        <p:nvSpPr>
          <p:cNvPr id="7" name="文本占位符 25602"/>
          <p:cNvSpPr>
            <a:spLocks noGrp="1"/>
          </p:cNvSpPr>
          <p:nvPr/>
        </p:nvSpPr>
        <p:spPr>
          <a:xfrm>
            <a:off x="166363" y="5618397"/>
            <a:ext cx="6934200" cy="384492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sz="30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q"/>
              <a:defRPr sz="2600" b="0" i="0" u="none" kern="1200" baseline="0">
                <a:solidFill>
                  <a:schemeClr val="tx1"/>
                </a:solidFill>
                <a:latin typeface="+mn-lt"/>
                <a:ea typeface="+mn-ea"/>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sz="2200" b="0" i="0" u="none" kern="1200" baseline="0">
                <a:solidFill>
                  <a:schemeClr val="tx1"/>
                </a:solidFill>
                <a:latin typeface="+mn-lt"/>
                <a:ea typeface="+mn-ea"/>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q"/>
              <a:defRPr sz="2000" b="0" i="0" u="none" kern="1200" baseline="0">
                <a:solidFill>
                  <a:schemeClr val="tx1"/>
                </a:solidFill>
                <a:latin typeface="+mn-lt"/>
                <a:ea typeface="+mn-ea"/>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
              <a:defRPr sz="2000" b="0" i="0" u="none" kern="1200" baseline="0">
                <a:solidFill>
                  <a:schemeClr val="tx1"/>
                </a:solidFill>
                <a:latin typeface="+mn-lt"/>
                <a:ea typeface="+mn-ea"/>
                <a:cs typeface="+mn-cs"/>
              </a:defRPr>
            </a:lvl9pPr>
          </a:lstStyle>
          <a:p>
            <a:pPr>
              <a:buNone/>
            </a:pPr>
            <a:r>
              <a:rPr lang="zh-CN" altLang="en-US" sz="1100" dirty="0"/>
              <a:t>新浪微博：</a:t>
            </a:r>
            <a:r>
              <a:rPr lang="en-US" altLang="zh-CN" sz="1100" dirty="0"/>
              <a:t>@</a:t>
            </a:r>
            <a:r>
              <a:rPr lang="zh-CN" altLang="en-US" sz="1100" dirty="0"/>
              <a:t>冯永锋</a:t>
            </a:r>
            <a:endParaRPr lang="zh-CN" altLang="en-US" sz="1100" dirty="0"/>
          </a:p>
          <a:p>
            <a:pPr>
              <a:buNone/>
            </a:pPr>
            <a:r>
              <a:rPr lang="zh-CN" altLang="en-US" sz="1100" dirty="0"/>
              <a:t>电子邮件：</a:t>
            </a:r>
            <a:r>
              <a:rPr lang="en-US" altLang="zh-CN" sz="1100" dirty="0">
                <a:hlinkClick r:id="rId4"/>
              </a:rPr>
              <a:t>hebinews@126.com</a:t>
            </a:r>
            <a:endParaRPr lang="en-US" altLang="zh-CN" sz="1100" dirty="0"/>
          </a:p>
          <a:p>
            <a:pPr>
              <a:buNone/>
            </a:pPr>
            <a:r>
              <a:rPr lang="zh-CN" altLang="en-US" sz="1100" dirty="0"/>
              <a:t>手      机：</a:t>
            </a:r>
            <a:r>
              <a:rPr lang="en-US" altLang="zh-CN" sz="1100" dirty="0"/>
              <a:t>13718172056</a:t>
            </a:r>
            <a:endParaRPr lang="en-US" altLang="zh-CN" sz="1100" dirty="0"/>
          </a:p>
          <a:p>
            <a:pPr>
              <a:buNone/>
            </a:pPr>
            <a:r>
              <a:rPr lang="zh-CN" altLang="en-US" sz="1100" dirty="0"/>
              <a:t>自然大学：</a:t>
            </a:r>
            <a:r>
              <a:rPr lang="en-US" altLang="zh-CN" sz="1100" dirty="0">
                <a:hlinkClick r:id="rId5"/>
              </a:rPr>
              <a:t>www.nu.ngo.cn</a:t>
            </a:r>
            <a:endParaRPr lang="en-US" altLang="zh-CN" sz="1100" dirty="0"/>
          </a:p>
          <a:p>
            <a:pPr>
              <a:buNone/>
            </a:pPr>
            <a:r>
              <a:rPr lang="zh-CN" altLang="en-US" sz="1100" dirty="0"/>
              <a:t>环保有约：</a:t>
            </a:r>
            <a:r>
              <a:rPr lang="en-US" altLang="zh-CN" sz="1100" dirty="0">
                <a:hlinkClick r:id="rId6"/>
              </a:rPr>
              <a:t>www.yuehui.ngo.cn</a:t>
            </a:r>
            <a:endParaRPr lang="en-US" altLang="zh-CN" sz="1100" dirty="0"/>
          </a:p>
          <a:p>
            <a:pPr>
              <a:buNone/>
            </a:pPr>
            <a:endParaRPr lang="en-US" altLang="zh-CN" dirty="0"/>
          </a:p>
        </p:txBody>
      </p:sp>
      <p:sp>
        <p:nvSpPr>
          <p:cNvPr id="8" name="副标题 4"/>
          <p:cNvSpPr txBox="1"/>
          <p:nvPr/>
        </p:nvSpPr>
        <p:spPr>
          <a:xfrm>
            <a:off x="1115736" y="249357"/>
            <a:ext cx="9789301" cy="846381"/>
          </a:xfrm>
          <a:prstGeom prst="rect">
            <a:avLst/>
          </a:prstGeom>
        </p:spPr>
        <p:txBody>
          <a:bodyPr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kern="100">
                <a:solidFill>
                  <a:srgbClr val="002060"/>
                </a:solidFill>
                <a:latin typeface="宋体" panose="02010600030101010101" pitchFamily="2" charset="-122"/>
                <a:ea typeface="宋体" panose="02010600030101010101" pitchFamily="2" charset="-122"/>
                <a:cs typeface="宋体" panose="02010600030101010101" pitchFamily="2" charset="-122"/>
              </a:rPr>
              <a:t>生态环境保护社区数据构建、共享及利用</a:t>
            </a:r>
            <a:r>
              <a:rPr lang="en-US" altLang="zh-CN" sz="4000" kern="100">
                <a:solidFill>
                  <a:srgbClr val="002060"/>
                </a:solidFill>
                <a:latin typeface="宋体" panose="02010600030101010101" pitchFamily="2" charset="-122"/>
                <a:ea typeface="宋体" panose="02010600030101010101" pitchFamily="2" charset="-122"/>
                <a:cs typeface="宋体" panose="02010600030101010101" pitchFamily="2" charset="-122"/>
              </a:rPr>
              <a:t>-</a:t>
            </a:r>
            <a:r>
              <a:rPr lang="zh-CN" altLang="en-US" sz="2000" kern="100">
                <a:solidFill>
                  <a:srgbClr val="7030A0"/>
                </a:solidFill>
                <a:latin typeface="宋体" panose="02010600030101010101" pitchFamily="2" charset="-122"/>
                <a:ea typeface="宋体" panose="02010600030101010101" pitchFamily="2" charset="-122"/>
                <a:cs typeface="宋体" panose="02010600030101010101" pitchFamily="2" charset="-122"/>
              </a:rPr>
              <a:t>个人、团体、研究机构</a:t>
            </a:r>
            <a:endParaRPr lang="en-US" altLang="zh-CN" sz="2000" kern="100">
              <a:solidFill>
                <a:srgbClr val="7030A0"/>
              </a:solidFill>
              <a:latin typeface="宋体" panose="02010600030101010101" pitchFamily="2" charset="-122"/>
              <a:ea typeface="宋体" panose="02010600030101010101" pitchFamily="2" charset="-122"/>
              <a:cs typeface="宋体" panose="02010600030101010101" pitchFamily="2" charset="-122"/>
            </a:endParaRPr>
          </a:p>
          <a:p>
            <a:r>
              <a:rPr lang="zh-CN" altLang="en-US" sz="2000" kern="100">
                <a:solidFill>
                  <a:srgbClr val="7030A0"/>
                </a:solidFill>
                <a:latin typeface="宋体" panose="02010600030101010101" pitchFamily="2" charset="-122"/>
                <a:ea typeface="宋体" panose="02010600030101010101" pitchFamily="2" charset="-122"/>
                <a:cs typeface="宋体" panose="02010600030101010101" pitchFamily="2" charset="-122"/>
              </a:rPr>
              <a:t>共享环境数据； 与解决环境问题的风险投资机构、社会企业及资助团体对接</a:t>
            </a:r>
            <a:br>
              <a:rPr lang="en-US" altLang="zh-CN" sz="2000" kern="100">
                <a:solidFill>
                  <a:srgbClr val="7030A0"/>
                </a:solidFill>
                <a:latin typeface="宋体" panose="02010600030101010101" pitchFamily="2" charset="-122"/>
                <a:ea typeface="宋体" panose="02010600030101010101" pitchFamily="2" charset="-122"/>
                <a:cs typeface="宋体" panose="02010600030101010101" pitchFamily="2" charset="-122"/>
              </a:rPr>
            </a:br>
            <a:endParaRPr lang="en-US" dirty="0">
              <a:solidFill>
                <a:srgbClr val="7030A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20804" y="6091577"/>
            <a:ext cx="12231482" cy="1220470"/>
          </a:xfrm>
        </p:spPr>
        <p:txBody>
          <a:bodyPr rtlCol="0">
            <a:noAutofit/>
          </a:bodyPr>
          <a:lstStyle/>
          <a:p>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案例</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1.</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生态环境数据构建、共享及利用</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个人、团体、研究机构及资助团体对接</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3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一村庄的个体采集土壤的样品送第三方机构检测，获得了土壤污染物数据、土壤生物宏基因组数据（如微生物、群落信息） 。注解样品的位置，海拔、经度纬度，水体附近村庄的 ，周围的地理的状况等索引（含图片类注释）对外发布数据索引。待买家的购买</a:t>
            </a:r>
            <a:br>
              <a:rPr lang="zh-CN" altLang="en-US" sz="800" dirty="0"/>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
        <p:nvSpPr>
          <p:cNvPr id="3" name="流程图: 可选过程 2"/>
          <p:cNvSpPr/>
          <p:nvPr/>
        </p:nvSpPr>
        <p:spPr>
          <a:xfrm>
            <a:off x="4466555" y="1176220"/>
            <a:ext cx="2008262" cy="166643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上传数据包（可采用云存储）</a:t>
            </a:r>
            <a:endParaRPr lang="zh-CN" altLang="en-US" dirty="0"/>
          </a:p>
        </p:txBody>
      </p:sp>
      <p:sp>
        <p:nvSpPr>
          <p:cNvPr id="6" name="爆炸形: 14 pt  5"/>
          <p:cNvSpPr/>
          <p:nvPr/>
        </p:nvSpPr>
        <p:spPr>
          <a:xfrm>
            <a:off x="8399157" y="1302860"/>
            <a:ext cx="2008261" cy="1565502"/>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注释数据包</a:t>
            </a:r>
            <a:endParaRPr lang="zh-CN" altLang="en-US" dirty="0"/>
          </a:p>
        </p:txBody>
      </p:sp>
      <p:sp>
        <p:nvSpPr>
          <p:cNvPr id="7" name="流程图: 可选过程 6"/>
          <p:cNvSpPr/>
          <p:nvPr/>
        </p:nvSpPr>
        <p:spPr>
          <a:xfrm>
            <a:off x="4429554" y="4349776"/>
            <a:ext cx="2281727" cy="1768980"/>
          </a:xfrm>
          <a:prstGeom prst="flowChartAlternateProcess">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50000"/>
                    <a:lumOff val="50000"/>
                  </a:schemeClr>
                </a:solidFill>
              </a:rPr>
              <a:t>商业的那个用户获取去除隐私标记的数据包</a:t>
            </a:r>
            <a:endParaRPr lang="zh-CN" altLang="en-US" dirty="0">
              <a:solidFill>
                <a:schemeClr val="tx1">
                  <a:lumMod val="50000"/>
                  <a:lumOff val="50000"/>
                </a:schemeClr>
              </a:solidFill>
            </a:endParaRPr>
          </a:p>
        </p:txBody>
      </p:sp>
      <p:sp>
        <p:nvSpPr>
          <p:cNvPr id="8" name="流程图: 接点 7"/>
          <p:cNvSpPr/>
          <p:nvPr/>
        </p:nvSpPr>
        <p:spPr>
          <a:xfrm>
            <a:off x="4289389" y="2973194"/>
            <a:ext cx="2757163" cy="111235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用户的隐私数据加密处理</a:t>
            </a:r>
            <a:endParaRPr lang="zh-CN" altLang="en-US" dirty="0"/>
          </a:p>
        </p:txBody>
      </p:sp>
      <p:sp>
        <p:nvSpPr>
          <p:cNvPr id="9" name="流程图: 接点 8"/>
          <p:cNvSpPr/>
          <p:nvPr/>
        </p:nvSpPr>
        <p:spPr>
          <a:xfrm>
            <a:off x="6961908" y="4305435"/>
            <a:ext cx="1805587" cy="1717705"/>
          </a:xfrm>
          <a:prstGeom prst="flowChartConnecto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rPr>
              <a:t>商业的用户用自己的分析系统对数据进行再次的挖掘</a:t>
            </a:r>
            <a:endParaRPr lang="zh-CN" altLang="en-US" dirty="0">
              <a:solidFill>
                <a:schemeClr val="tx1">
                  <a:lumMod val="65000"/>
                  <a:lumOff val="35000"/>
                </a:schemeClr>
              </a:solidFill>
            </a:endParaRPr>
          </a:p>
        </p:txBody>
      </p:sp>
      <p:sp>
        <p:nvSpPr>
          <p:cNvPr id="10" name="爆炸形: 14 pt  9"/>
          <p:cNvSpPr/>
          <p:nvPr/>
        </p:nvSpPr>
        <p:spPr>
          <a:xfrm>
            <a:off x="9018122" y="4276890"/>
            <a:ext cx="2162835" cy="1746250"/>
          </a:xfrm>
          <a:prstGeom prst="irregularSeal2">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lumMod val="65000"/>
                    <a:lumOff val="35000"/>
                  </a:schemeClr>
                </a:solidFill>
              </a:rPr>
              <a:t>商业的用户发布新的注释</a:t>
            </a:r>
            <a:endParaRPr lang="zh-CN" altLang="en-US" sz="1100" dirty="0">
              <a:solidFill>
                <a:schemeClr val="tx1">
                  <a:lumMod val="65000"/>
                  <a:lumOff val="35000"/>
                </a:schemeClr>
              </a:solidFill>
            </a:endParaRPr>
          </a:p>
        </p:txBody>
      </p:sp>
      <p:sp>
        <p:nvSpPr>
          <p:cNvPr id="11" name="文本框 10"/>
          <p:cNvSpPr txBox="1"/>
          <p:nvPr/>
        </p:nvSpPr>
        <p:spPr>
          <a:xfrm>
            <a:off x="578894" y="1610392"/>
            <a:ext cx="744737" cy="923330"/>
          </a:xfrm>
          <a:prstGeom prst="rect">
            <a:avLst/>
          </a:prstGeom>
          <a:noFill/>
          <a:ln>
            <a:solidFill>
              <a:schemeClr val="tx1"/>
            </a:solidFill>
            <a:prstDash val="sysDot"/>
          </a:ln>
        </p:spPr>
        <p:txBody>
          <a:bodyPr wrap="square" rtlCol="0">
            <a:spAutoFit/>
          </a:bodyPr>
          <a:lstStyle/>
          <a:p>
            <a:r>
              <a:rPr lang="zh-CN" altLang="en-US" dirty="0"/>
              <a:t>数据所有人</a:t>
            </a:r>
            <a:endParaRPr lang="zh-CN" altLang="en-US" dirty="0"/>
          </a:p>
        </p:txBody>
      </p:sp>
      <p:sp>
        <p:nvSpPr>
          <p:cNvPr id="12" name="文本框 11"/>
          <p:cNvSpPr txBox="1"/>
          <p:nvPr/>
        </p:nvSpPr>
        <p:spPr>
          <a:xfrm>
            <a:off x="1784582" y="1830095"/>
            <a:ext cx="2504807" cy="969496"/>
          </a:xfrm>
          <a:prstGeom prst="rect">
            <a:avLst/>
          </a:prstGeom>
          <a:noFill/>
          <a:ln>
            <a:noFill/>
            <a:prstDash val="sysDot"/>
          </a:ln>
        </p:spPr>
        <p:txBody>
          <a:bodyPr wrap="square" rtlCol="0">
            <a:spAutoFit/>
          </a:bodyPr>
          <a:lstStyle/>
          <a:p>
            <a:r>
              <a:rPr lang="zh-CN" altLang="en-US" sz="1300" dirty="0"/>
              <a:t>数据所有人取样送法定第三方机构检测获得环境数据（如土壤的成分检测、土壤微生物宏基因组测序的数据</a:t>
            </a:r>
            <a:r>
              <a:rPr lang="zh-CN" altLang="en-US" dirty="0"/>
              <a:t>）</a:t>
            </a:r>
            <a:endParaRPr lang="zh-CN" altLang="en-US" dirty="0"/>
          </a:p>
        </p:txBody>
      </p:sp>
      <p:sp>
        <p:nvSpPr>
          <p:cNvPr id="13" name="文本框 12"/>
          <p:cNvSpPr txBox="1"/>
          <p:nvPr/>
        </p:nvSpPr>
        <p:spPr>
          <a:xfrm>
            <a:off x="53614" y="4674489"/>
            <a:ext cx="2059107" cy="923330"/>
          </a:xfrm>
          <a:prstGeom prst="rect">
            <a:avLst/>
          </a:prstGeom>
          <a:noFill/>
          <a:ln>
            <a:solidFill>
              <a:schemeClr val="tx1"/>
            </a:solidFill>
            <a:prstDash val="sysDot"/>
          </a:ln>
        </p:spPr>
        <p:txBody>
          <a:bodyPr wrap="square" rtlCol="0">
            <a:spAutoFit/>
          </a:bodyPr>
          <a:lstStyle/>
          <a:p>
            <a:r>
              <a:rPr lang="zh-CN" altLang="en-US" dirty="0"/>
              <a:t>数据的购买人</a:t>
            </a:r>
            <a:r>
              <a:rPr lang="en-US" altLang="zh-CN" dirty="0"/>
              <a:t>--</a:t>
            </a:r>
            <a:r>
              <a:rPr lang="zh-CN" altLang="en-US" dirty="0"/>
              <a:t>商业的那个用户、个人、组织</a:t>
            </a:r>
            <a:endParaRPr lang="zh-CN" altLang="en-US" dirty="0"/>
          </a:p>
        </p:txBody>
      </p:sp>
      <p:sp>
        <p:nvSpPr>
          <p:cNvPr id="14" name="文本框 13"/>
          <p:cNvSpPr txBox="1"/>
          <p:nvPr/>
        </p:nvSpPr>
        <p:spPr>
          <a:xfrm>
            <a:off x="339192" y="5951690"/>
            <a:ext cx="5723726" cy="646331"/>
          </a:xfrm>
          <a:prstGeom prst="rect">
            <a:avLst/>
          </a:prstGeom>
          <a:noFill/>
        </p:spPr>
        <p:txBody>
          <a:bodyPr wrap="square" rtlCol="0">
            <a:spAutoFit/>
          </a:bodyPr>
          <a:lstStyle/>
          <a:p>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其它</a:t>
            </a:r>
            <a:r>
              <a:rPr lang="zh-CN" altLang="en-US"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的机构购买调用及研究这一些的信息，处理后，利用信息获得商业的利益及价值</a:t>
            </a:r>
            <a:endParaRPr lang="zh-CN" altLang="en-US" dirty="0"/>
          </a:p>
        </p:txBody>
      </p:sp>
      <p:cxnSp>
        <p:nvCxnSpPr>
          <p:cNvPr id="16" name="直接箭头连接符 15"/>
          <p:cNvCxnSpPr>
            <a:stCxn id="11" idx="3"/>
          </p:cNvCxnSpPr>
          <p:nvPr/>
        </p:nvCxnSpPr>
        <p:spPr>
          <a:xfrm>
            <a:off x="1323631" y="2072057"/>
            <a:ext cx="3449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474817" y="2004883"/>
            <a:ext cx="1805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9797143" y="2004883"/>
            <a:ext cx="914400" cy="18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935228" y="1772957"/>
            <a:ext cx="1040872" cy="923330"/>
          </a:xfrm>
          <a:prstGeom prst="rect">
            <a:avLst/>
          </a:prstGeom>
          <a:noFill/>
        </p:spPr>
        <p:txBody>
          <a:bodyPr wrap="square">
            <a:spAutoFit/>
          </a:bodyPr>
          <a:lstStyle/>
          <a:p>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对外发布数据索引</a:t>
            </a:r>
            <a:endParaRPr lang="zh-CN" altLang="en-US" dirty="0"/>
          </a:p>
        </p:txBody>
      </p:sp>
      <p:sp>
        <p:nvSpPr>
          <p:cNvPr id="30" name="文本框 29"/>
          <p:cNvSpPr txBox="1"/>
          <p:nvPr/>
        </p:nvSpPr>
        <p:spPr>
          <a:xfrm>
            <a:off x="2650910" y="5286714"/>
            <a:ext cx="1423887" cy="692497"/>
          </a:xfrm>
          <a:prstGeom prst="rect">
            <a:avLst/>
          </a:prstGeom>
          <a:noFill/>
        </p:spPr>
        <p:txBody>
          <a:bodyPr wrap="square">
            <a:spAutoFit/>
          </a:bodyPr>
          <a:lstStyle/>
          <a:p>
            <a:r>
              <a:rPr lang="zh-CN" altLang="en-US" sz="1300" dirty="0"/>
              <a:t>依据数据的索引找到所需的信息地址和路径</a:t>
            </a:r>
            <a:endParaRPr lang="zh-CN" altLang="en-US" sz="1300" dirty="0"/>
          </a:p>
        </p:txBody>
      </p:sp>
      <p:sp>
        <p:nvSpPr>
          <p:cNvPr id="31" name="文本框 30"/>
          <p:cNvSpPr txBox="1"/>
          <p:nvPr/>
        </p:nvSpPr>
        <p:spPr>
          <a:xfrm>
            <a:off x="2650910" y="4788815"/>
            <a:ext cx="1423887" cy="292388"/>
          </a:xfrm>
          <a:prstGeom prst="rect">
            <a:avLst/>
          </a:prstGeom>
          <a:noFill/>
        </p:spPr>
        <p:txBody>
          <a:bodyPr wrap="square">
            <a:spAutoFit/>
          </a:bodyPr>
          <a:lstStyle/>
          <a:p>
            <a:r>
              <a:rPr lang="zh-CN" altLang="en-US" sz="1300" dirty="0"/>
              <a:t>付费购买数据</a:t>
            </a:r>
            <a:endParaRPr lang="zh-CN" altLang="en-US" sz="1300" dirty="0"/>
          </a:p>
        </p:txBody>
      </p:sp>
      <p:cxnSp>
        <p:nvCxnSpPr>
          <p:cNvPr id="33" name="连接符: 肘形 32"/>
          <p:cNvCxnSpPr/>
          <p:nvPr/>
        </p:nvCxnSpPr>
        <p:spPr>
          <a:xfrm rot="16200000" flipV="1">
            <a:off x="977999" y="2893134"/>
            <a:ext cx="2379613" cy="17578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2112721" y="5171191"/>
            <a:ext cx="2176668" cy="2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6711281" y="5266697"/>
            <a:ext cx="250627" cy="17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767495" y="5234266"/>
            <a:ext cx="51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p:cNvCxnSpPr/>
          <p:nvPr/>
        </p:nvCxnSpPr>
        <p:spPr>
          <a:xfrm rot="16200000" flipH="1">
            <a:off x="7874371" y="6004422"/>
            <a:ext cx="589954" cy="4308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7648685" y="6394775"/>
            <a:ext cx="2237620" cy="492443"/>
          </a:xfrm>
          <a:prstGeom prst="rect">
            <a:avLst/>
          </a:prstGeom>
          <a:noFill/>
        </p:spPr>
        <p:txBody>
          <a:bodyPr wrap="square">
            <a:spAutoFit/>
          </a:bodyPr>
          <a:lstStyle/>
          <a:p>
            <a:r>
              <a:rPr lang="zh-CN" altLang="en-US" sz="1300" dirty="0"/>
              <a:t>依据数据分析结果，指导决策，产生商业的收益</a:t>
            </a:r>
            <a:endParaRPr lang="zh-CN" altLang="en-US" sz="1300" dirty="0"/>
          </a:p>
        </p:txBody>
      </p:sp>
      <p:sp>
        <p:nvSpPr>
          <p:cNvPr id="5" name="文本框 4"/>
          <p:cNvSpPr txBox="1"/>
          <p:nvPr/>
        </p:nvSpPr>
        <p:spPr>
          <a:xfrm>
            <a:off x="1938966" y="3509810"/>
            <a:ext cx="1423887" cy="292388"/>
          </a:xfrm>
          <a:prstGeom prst="rect">
            <a:avLst/>
          </a:prstGeom>
          <a:noFill/>
        </p:spPr>
        <p:txBody>
          <a:bodyPr wrap="square">
            <a:spAutoFit/>
          </a:bodyPr>
          <a:lstStyle/>
          <a:p>
            <a:r>
              <a:rPr lang="zh-CN" altLang="en-US" sz="1300" dirty="0"/>
              <a:t>货币流</a:t>
            </a:r>
            <a:endParaRPr lang="zh-CN" altLang="en-US" sz="1300" dirty="0"/>
          </a:p>
        </p:txBody>
      </p:sp>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85672" y="6922344"/>
            <a:ext cx="5553075" cy="1220470"/>
          </a:xfrm>
        </p:spPr>
        <p:txBody>
          <a:bodyPr rtlCol="0">
            <a:noAutofit/>
          </a:bodyPr>
          <a:lstStyle/>
          <a:p>
            <a:pPr rtl="0"/>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案例</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1.</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NOVA RIVER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sym typeface="+mn-ea"/>
              </a:rPr>
              <a:t>family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social Blockchain</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Platform-----</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 blockchain social platform that provides reproductive health consulting service, gene sequencing services, </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and provide profit benefits from trading genetic data</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生态环境数据构建、共享及利用</a:t>
            </a:r>
            <a:r>
              <a:rPr lang="en-US" altLang="zh-CN"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个人、团体、研究机构及资助团体对接</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一村庄的个体上传一区域的水体生物宏基因组数据，含微生物、群落信息。注解位置，海拔、经度纬度，周围的地理的状况     相关的数据，如图片，水体附近村庄的     </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其它</a:t>
            </a:r>
            <a:r>
              <a:rPr lang="zh-CN" altLang="en-US"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的机构调用及研究这一些的信息。</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副标题 4"/>
          <p:cNvSpPr>
            <a:spLocks noGrp="1"/>
          </p:cNvSpPr>
          <p:nvPr>
            <p:ph type="subTitle" idx="1"/>
          </p:nvPr>
        </p:nvSpPr>
        <p:spPr>
          <a:xfrm>
            <a:off x="4965791" y="1892337"/>
            <a:ext cx="8789234" cy="846381"/>
          </a:xfrm>
        </p:spPr>
        <p:txBody>
          <a:bodyPr rtlCol="0"/>
          <a:lstStyle/>
          <a:p>
            <a:pPr rtl="0"/>
            <a:endParaRPr lang="en-US" dirty="0"/>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
        <p:nvSpPr>
          <p:cNvPr id="3" name="流程图: 可选过程 2"/>
          <p:cNvSpPr/>
          <p:nvPr/>
        </p:nvSpPr>
        <p:spPr>
          <a:xfrm>
            <a:off x="222034" y="2595785"/>
            <a:ext cx="2008262" cy="166643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上传数据包</a:t>
            </a:r>
            <a:endParaRPr lang="zh-CN" altLang="en-US" dirty="0"/>
          </a:p>
        </p:txBody>
      </p:sp>
      <p:sp>
        <p:nvSpPr>
          <p:cNvPr id="6" name="爆炸形: 14 pt  5"/>
          <p:cNvSpPr/>
          <p:nvPr/>
        </p:nvSpPr>
        <p:spPr>
          <a:xfrm>
            <a:off x="6096000" y="2738718"/>
            <a:ext cx="2008261" cy="1565502"/>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注释</a:t>
            </a:r>
            <a:endParaRPr lang="zh-CN" altLang="en-US" dirty="0"/>
          </a:p>
        </p:txBody>
      </p:sp>
      <p:sp>
        <p:nvSpPr>
          <p:cNvPr id="7" name="流程图: 可选过程 6"/>
          <p:cNvSpPr/>
          <p:nvPr/>
        </p:nvSpPr>
        <p:spPr>
          <a:xfrm>
            <a:off x="9602204" y="4873120"/>
            <a:ext cx="2281727" cy="1768980"/>
          </a:xfrm>
          <a:prstGeom prst="flowChartAlternateProcess">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商业的那个用户获取去除隐私标记的数据包</a:t>
            </a:r>
            <a:endParaRPr lang="zh-CN" altLang="en-US" dirty="0"/>
          </a:p>
        </p:txBody>
      </p:sp>
      <p:sp>
        <p:nvSpPr>
          <p:cNvPr id="8" name="流程图: 接点 7"/>
          <p:cNvSpPr/>
          <p:nvPr/>
        </p:nvSpPr>
        <p:spPr>
          <a:xfrm>
            <a:off x="8409062" y="597822"/>
            <a:ext cx="1555334" cy="171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用户的隐私数据加密处理</a:t>
            </a:r>
            <a:endParaRPr lang="zh-CN" altLang="en-US" dirty="0"/>
          </a:p>
        </p:txBody>
      </p:sp>
      <p:sp>
        <p:nvSpPr>
          <p:cNvPr id="9" name="流程图: 接点 8"/>
          <p:cNvSpPr/>
          <p:nvPr/>
        </p:nvSpPr>
        <p:spPr>
          <a:xfrm>
            <a:off x="6425597" y="5019453"/>
            <a:ext cx="1555334" cy="1717705"/>
          </a:xfrm>
          <a:prstGeom prst="flowChartConnecto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商业的用户用自己的分析系统对数据进行再次的挖掘</a:t>
            </a:r>
            <a:endParaRPr lang="zh-CN" altLang="en-US" dirty="0"/>
          </a:p>
        </p:txBody>
      </p:sp>
      <p:sp>
        <p:nvSpPr>
          <p:cNvPr id="10" name="爆炸形: 14 pt  9"/>
          <p:cNvSpPr/>
          <p:nvPr/>
        </p:nvSpPr>
        <p:spPr>
          <a:xfrm>
            <a:off x="3358918" y="5356842"/>
            <a:ext cx="2407486" cy="1565502"/>
          </a:xfrm>
          <a:prstGeom prst="irregularSeal2">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t>商业的用户发布新的属于商业用户的有价值的注释</a:t>
            </a:r>
            <a:endParaRPr lang="zh-CN" altLang="en-US" sz="1100" dirty="0"/>
          </a:p>
        </p:txBody>
      </p:sp>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029911" y="6780547"/>
            <a:ext cx="5553075" cy="1220470"/>
          </a:xfrm>
        </p:spPr>
        <p:txBody>
          <a:bodyPr rtlCol="0">
            <a:noAutofit/>
          </a:bodyPr>
          <a:lstStyle/>
          <a:p>
            <a:pPr rtl="0"/>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案例</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1.</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NOVA RIVER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sym typeface="+mn-ea"/>
              </a:rPr>
              <a:t>family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social Blockchain</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Platform-----</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 blockchain social platform that provides reproductive health consulting service, gene sequencing services, </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and provide profit benefits from trading genetic data</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生态环境数据构建、共享及利用</a:t>
            </a:r>
            <a:r>
              <a:rPr lang="en-US" altLang="zh-CN"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个人、团体、研究机构及资助团体对接</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一村庄的个体上传一区域的水体生物宏基因组数据，含微生物、群落信息。注解位置，海拔、经度纬度，周围的地理的状况     相关的数据，如图片，水体附近村庄的     </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其它</a:t>
            </a:r>
            <a:r>
              <a:rPr lang="zh-CN" altLang="en-US"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的机构调用及研究这一些的信息。</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副标题 4"/>
          <p:cNvSpPr>
            <a:spLocks noGrp="1"/>
          </p:cNvSpPr>
          <p:nvPr>
            <p:ph type="subTitle" idx="1"/>
          </p:nvPr>
        </p:nvSpPr>
        <p:spPr>
          <a:xfrm>
            <a:off x="4965791" y="1892337"/>
            <a:ext cx="8789234" cy="846381"/>
          </a:xfrm>
        </p:spPr>
        <p:txBody>
          <a:bodyPr rtlCol="0"/>
          <a:lstStyle/>
          <a:p>
            <a:pPr rtl="0"/>
            <a:endParaRPr lang="en-US" dirty="0"/>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
        <p:nvSpPr>
          <p:cNvPr id="3" name="流程图: 可选过程 2"/>
          <p:cNvSpPr/>
          <p:nvPr/>
        </p:nvSpPr>
        <p:spPr>
          <a:xfrm>
            <a:off x="118246" y="1892337"/>
            <a:ext cx="2008262" cy="166643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上传数据包</a:t>
            </a:r>
            <a:endParaRPr lang="zh-CN" altLang="en-US" dirty="0"/>
          </a:p>
        </p:txBody>
      </p:sp>
      <p:sp>
        <p:nvSpPr>
          <p:cNvPr id="6" name="爆炸形: 14 pt  5"/>
          <p:cNvSpPr/>
          <p:nvPr/>
        </p:nvSpPr>
        <p:spPr>
          <a:xfrm>
            <a:off x="571309" y="4249385"/>
            <a:ext cx="2008261" cy="1565502"/>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注释</a:t>
            </a:r>
            <a:endParaRPr lang="zh-CN" altLang="en-US" dirty="0"/>
          </a:p>
        </p:txBody>
      </p:sp>
      <p:sp>
        <p:nvSpPr>
          <p:cNvPr id="7" name="流程图: 可选过程 6"/>
          <p:cNvSpPr/>
          <p:nvPr/>
        </p:nvSpPr>
        <p:spPr>
          <a:xfrm>
            <a:off x="7819401" y="4101981"/>
            <a:ext cx="2281727" cy="1768980"/>
          </a:xfrm>
          <a:prstGeom prst="flowChartAlternateProcess">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商业的那个用户获取去除隐私标记的数据包</a:t>
            </a:r>
            <a:endParaRPr lang="zh-CN" altLang="en-US" dirty="0"/>
          </a:p>
        </p:txBody>
      </p:sp>
      <p:sp>
        <p:nvSpPr>
          <p:cNvPr id="8" name="流程图: 接点 7"/>
          <p:cNvSpPr/>
          <p:nvPr/>
        </p:nvSpPr>
        <p:spPr>
          <a:xfrm>
            <a:off x="9360408" y="597822"/>
            <a:ext cx="1555334" cy="171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用户的隐私数据加密处理</a:t>
            </a:r>
            <a:endParaRPr lang="zh-CN" altLang="en-US" dirty="0"/>
          </a:p>
        </p:txBody>
      </p:sp>
      <p:sp>
        <p:nvSpPr>
          <p:cNvPr id="9" name="流程图: 接点 8"/>
          <p:cNvSpPr/>
          <p:nvPr/>
        </p:nvSpPr>
        <p:spPr>
          <a:xfrm>
            <a:off x="4477155" y="4751462"/>
            <a:ext cx="1928657" cy="2018139"/>
          </a:xfrm>
          <a:prstGeom prst="flowChartConnecto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商业的用户用自己的分析系统对数据进行再次的挖掘</a:t>
            </a:r>
            <a:endParaRPr lang="zh-CN" altLang="en-US" dirty="0"/>
          </a:p>
        </p:txBody>
      </p:sp>
      <p:sp>
        <p:nvSpPr>
          <p:cNvPr id="10" name="爆炸形: 14 pt  9"/>
          <p:cNvSpPr/>
          <p:nvPr/>
        </p:nvSpPr>
        <p:spPr>
          <a:xfrm>
            <a:off x="1585672" y="5127998"/>
            <a:ext cx="2407486" cy="1565502"/>
          </a:xfrm>
          <a:prstGeom prst="irregularSeal2">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t>商业的用户发布新的属于商业用户的有价值的注释</a:t>
            </a:r>
            <a:endParaRPr lang="zh-CN" altLang="en-US" sz="1100" dirty="0"/>
          </a:p>
        </p:txBody>
      </p:sp>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85672" y="6922344"/>
            <a:ext cx="5553075" cy="1220470"/>
          </a:xfrm>
        </p:spPr>
        <p:txBody>
          <a:bodyPr rtlCol="0">
            <a:noAutofit/>
          </a:bodyPr>
          <a:lstStyle/>
          <a:p>
            <a:pPr rtl="0"/>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案例</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1.</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NOVA RIVER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sym typeface="+mn-ea"/>
              </a:rPr>
              <a:t>family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social Blockchain</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Platform-----</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 blockchain social platform that provides reproductive health consulting service, gene sequencing services, </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and provide profit benefits from trading genetic data</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生态环境数据构建、共享及利用</a:t>
            </a:r>
            <a:r>
              <a:rPr lang="en-US" altLang="zh-CN"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个人、团体、研究机构及资助团体对接</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一村庄的个体上传一区域的水体生物宏基因组数据，含微生物、群落信息。注解位置，海拔、经度纬度，周围的地理的状况     相关的数据，如图片，水体附近村庄的     </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其它</a:t>
            </a:r>
            <a:r>
              <a:rPr lang="zh-CN" altLang="en-US"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的机构调用及研究这一些的信息。</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村名</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副标题 4"/>
          <p:cNvSpPr>
            <a:spLocks noGrp="1"/>
          </p:cNvSpPr>
          <p:nvPr>
            <p:ph type="subTitle" idx="1"/>
          </p:nvPr>
        </p:nvSpPr>
        <p:spPr>
          <a:xfrm>
            <a:off x="4965791" y="1892337"/>
            <a:ext cx="8789234" cy="846381"/>
          </a:xfrm>
        </p:spPr>
        <p:txBody>
          <a:bodyPr rtlCol="0"/>
          <a:lstStyle/>
          <a:p>
            <a:pPr rtl="0"/>
            <a:endParaRPr lang="en-US" dirty="0"/>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
        <p:nvSpPr>
          <p:cNvPr id="3" name="流程图: 可选过程 2"/>
          <p:cNvSpPr/>
          <p:nvPr/>
        </p:nvSpPr>
        <p:spPr>
          <a:xfrm>
            <a:off x="-71214" y="1905503"/>
            <a:ext cx="2008262" cy="166643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上传数据包</a:t>
            </a:r>
            <a:endParaRPr lang="zh-CN" altLang="en-US" dirty="0"/>
          </a:p>
        </p:txBody>
      </p:sp>
      <p:sp>
        <p:nvSpPr>
          <p:cNvPr id="6" name="爆炸形: 14 pt  5"/>
          <p:cNvSpPr/>
          <p:nvPr/>
        </p:nvSpPr>
        <p:spPr>
          <a:xfrm>
            <a:off x="2172332" y="5171657"/>
            <a:ext cx="3055042" cy="1565502"/>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村民注释主要污染物种类，时间，地表的风貌</a:t>
            </a:r>
            <a:endParaRPr lang="zh-CN" altLang="en-US" dirty="0"/>
          </a:p>
        </p:txBody>
      </p:sp>
      <p:sp>
        <p:nvSpPr>
          <p:cNvPr id="7" name="流程图: 可选过程 6"/>
          <p:cNvSpPr/>
          <p:nvPr/>
        </p:nvSpPr>
        <p:spPr>
          <a:xfrm>
            <a:off x="7973225" y="1752744"/>
            <a:ext cx="2281727" cy="1768980"/>
          </a:xfrm>
          <a:prstGeom prst="flowChartAlternateProcess">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商业的那个用户获取去除隐私标记的数据包</a:t>
            </a:r>
            <a:endParaRPr lang="zh-CN" altLang="en-US" dirty="0"/>
          </a:p>
        </p:txBody>
      </p:sp>
      <p:sp>
        <p:nvSpPr>
          <p:cNvPr id="8" name="流程图: 接点 7"/>
          <p:cNvSpPr/>
          <p:nvPr/>
        </p:nvSpPr>
        <p:spPr>
          <a:xfrm>
            <a:off x="8409062" y="597822"/>
            <a:ext cx="1555334" cy="171770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用户的隐私数据加密处理</a:t>
            </a:r>
            <a:endParaRPr lang="zh-CN" altLang="en-US" dirty="0"/>
          </a:p>
        </p:txBody>
      </p:sp>
      <p:sp>
        <p:nvSpPr>
          <p:cNvPr id="9" name="流程图: 接点 8"/>
          <p:cNvSpPr/>
          <p:nvPr/>
        </p:nvSpPr>
        <p:spPr>
          <a:xfrm>
            <a:off x="8563956" y="4542473"/>
            <a:ext cx="1555334" cy="1717705"/>
          </a:xfrm>
          <a:prstGeom prst="flowChartConnecto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商业的用户用自己的分析系统对数据进行再次的挖掘</a:t>
            </a:r>
            <a:endParaRPr lang="zh-CN" altLang="en-US" dirty="0"/>
          </a:p>
        </p:txBody>
      </p:sp>
      <p:sp>
        <p:nvSpPr>
          <p:cNvPr id="10" name="爆炸形: 14 pt  9"/>
          <p:cNvSpPr/>
          <p:nvPr/>
        </p:nvSpPr>
        <p:spPr>
          <a:xfrm>
            <a:off x="5660999" y="5171657"/>
            <a:ext cx="2407486" cy="1565502"/>
          </a:xfrm>
          <a:prstGeom prst="irregularSeal2">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t>商业的用户发布新的属于商业用户的有价值的注释</a:t>
            </a:r>
            <a:endParaRPr lang="zh-CN" altLang="en-US" sz="1100" dirty="0"/>
          </a:p>
        </p:txBody>
      </p:sp>
      <p:sp>
        <p:nvSpPr>
          <p:cNvPr id="11" name="流程图: 过程 10"/>
          <p:cNvSpPr/>
          <p:nvPr/>
        </p:nvSpPr>
        <p:spPr>
          <a:xfrm>
            <a:off x="38409" y="3982340"/>
            <a:ext cx="2286008" cy="217239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28037" y="4358104"/>
            <a:ext cx="2492990" cy="1477328"/>
          </a:xfrm>
          <a:prstGeom prst="rect">
            <a:avLst/>
          </a:prstGeom>
          <a:noFill/>
        </p:spPr>
        <p:txBody>
          <a:bodyPr wrap="none" rtlCol="0">
            <a:spAutoFit/>
          </a:bodyPr>
          <a:lstStyle/>
          <a:p>
            <a:r>
              <a:rPr lang="zh-CN" altLang="en-US" dirty="0"/>
              <a:t>村民自费请第三方机构</a:t>
            </a:r>
            <a:endParaRPr lang="en-US" altLang="zh-CN" dirty="0"/>
          </a:p>
          <a:p>
            <a:r>
              <a:rPr lang="zh-CN" altLang="en-US" dirty="0"/>
              <a:t>做土壤化学成分检测</a:t>
            </a:r>
            <a:endParaRPr lang="en-US" altLang="zh-CN" dirty="0"/>
          </a:p>
          <a:p>
            <a:r>
              <a:rPr lang="zh-CN" altLang="en-US" dirty="0"/>
              <a:t>及土壤微生物</a:t>
            </a:r>
            <a:endParaRPr lang="en-US" altLang="zh-CN" dirty="0"/>
          </a:p>
          <a:p>
            <a:r>
              <a:rPr lang="zh-CN" altLang="en-US" dirty="0"/>
              <a:t>宏基因组检测</a:t>
            </a:r>
            <a:r>
              <a:rPr lang="en-US" altLang="zh-CN" dirty="0"/>
              <a:t>·</a:t>
            </a:r>
            <a:endParaRPr lang="en-US" altLang="zh-CN" dirty="0"/>
          </a:p>
          <a:p>
            <a:r>
              <a:rPr lang="zh-CN" altLang="en-US" dirty="0"/>
              <a:t>上传数据包</a:t>
            </a:r>
            <a:endParaRPr lang="zh-CN" altLang="en-US" dirty="0"/>
          </a:p>
        </p:txBody>
      </p:sp>
      <p:sp>
        <p:nvSpPr>
          <p:cNvPr id="13" name="爆炸形: 14 pt  12"/>
          <p:cNvSpPr/>
          <p:nvPr/>
        </p:nvSpPr>
        <p:spPr>
          <a:xfrm>
            <a:off x="5526747" y="3109089"/>
            <a:ext cx="3055042" cy="1565502"/>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上传其他的数据包作为数据类型辅助的注释</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花的特写"/>
          <p:cNvPicPr>
            <a:picLocks noGrp="1" noChangeAspect="1"/>
          </p:cNvPicPr>
          <p:nvPr>
            <p:ph type="pic" sz="quarter" idx="14"/>
          </p:nvPr>
        </p:nvPicPr>
        <p:blipFill>
          <a:blip r:embed="rId1">
            <a:alphaModFix amt="35000"/>
            <a:duotone>
              <a:schemeClr val="accent1">
                <a:shade val="45000"/>
                <a:satMod val="135000"/>
              </a:schemeClr>
              <a:prstClr val="white"/>
            </a:duotone>
          </a:blip>
          <a:srcRect/>
          <a:stretch>
            <a:fillRect/>
          </a:stretch>
        </p:blipFill>
        <p:spPr>
          <a:xfrm>
            <a:off x="548206" y="872935"/>
            <a:ext cx="11368087" cy="5875337"/>
          </a:xfrm>
          <a:solidFill>
            <a:schemeClr val="accent1">
              <a:lumMod val="60000"/>
              <a:lumOff val="40000"/>
            </a:schemeClr>
          </a:solidFill>
        </p:spPr>
      </p:pic>
      <p:sp>
        <p:nvSpPr>
          <p:cNvPr id="4" name="标题 3"/>
          <p:cNvSpPr>
            <a:spLocks noGrp="1"/>
          </p:cNvSpPr>
          <p:nvPr>
            <p:ph type="ctrTitle"/>
          </p:nvPr>
        </p:nvSpPr>
        <p:spPr>
          <a:xfrm>
            <a:off x="1585672" y="6922344"/>
            <a:ext cx="5553075" cy="1220470"/>
          </a:xfrm>
        </p:spPr>
        <p:txBody>
          <a:bodyPr rtlCol="0">
            <a:noAutofit/>
          </a:bodyPr>
          <a:lstStyle/>
          <a:p>
            <a:pPr rtl="0"/>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案例</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2.</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NOVA RIVER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sym typeface="+mn-ea"/>
              </a:rPr>
              <a:t>family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social Blockchain</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Platform-----</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 blockchain social platform that provides reproductive health consulting service, gene sequencing services, </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and provide profit benefits from trading genetic data</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新星河家庭社交服务区块链平台</a:t>
            </a:r>
            <a:r>
              <a:rPr lang="en-US" altLang="zh-CN"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一个可以为会员进行生育健康咨询、基因测序服务、并通过交易基因数据获得收益的区块链社交平台</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副标题 4"/>
          <p:cNvSpPr>
            <a:spLocks noGrp="1"/>
          </p:cNvSpPr>
          <p:nvPr>
            <p:ph type="subTitle" idx="1"/>
          </p:nvPr>
        </p:nvSpPr>
        <p:spPr>
          <a:xfrm>
            <a:off x="4965791" y="1892337"/>
            <a:ext cx="8789234" cy="846381"/>
          </a:xfrm>
        </p:spPr>
        <p:txBody>
          <a:bodyPr rtlCol="0"/>
          <a:lstStyle/>
          <a:p>
            <a:pPr rtl="0"/>
            <a:endParaRPr lang="en-US" dirty="0"/>
          </a:p>
        </p:txBody>
      </p:sp>
      <p:pic>
        <p:nvPicPr>
          <p:cNvPr id="6" name="图片占位符 4" descr="一位女士走在开有粉色花的树下的桥上"/>
          <p:cNvPicPr>
            <a:picLocks noChangeAspect="1"/>
          </p:cNvPicPr>
          <p:nvPr/>
        </p:nvPicPr>
        <p:blipFill rotWithShape="1">
          <a:blip r:embed="rId2"/>
          <a:srcRect/>
          <a:stretch>
            <a:fillRect/>
          </a:stretch>
        </p:blipFill>
        <p:spPr>
          <a:xfrm>
            <a:off x="8176212" y="3220175"/>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85672" y="6922344"/>
            <a:ext cx="5553075" cy="1220470"/>
          </a:xfrm>
        </p:spPr>
        <p:txBody>
          <a:bodyPr rtlCol="0">
            <a:noAutofit/>
          </a:bodyPr>
          <a:lstStyle/>
          <a:p>
            <a:pPr rtl="0"/>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副标题 4"/>
          <p:cNvSpPr>
            <a:spLocks noGrp="1"/>
          </p:cNvSpPr>
          <p:nvPr>
            <p:ph type="subTitle" idx="1"/>
          </p:nvPr>
        </p:nvSpPr>
        <p:spPr>
          <a:xfrm>
            <a:off x="1585672" y="371186"/>
            <a:ext cx="8789234" cy="846381"/>
          </a:xfrm>
        </p:spPr>
        <p:txBody>
          <a:bodyPr rtlCol="0"/>
          <a:lstStyle/>
          <a:p>
            <a:pPr rtl="0"/>
            <a:r>
              <a:rPr lang="zh-CN" altLang="en-US" dirty="0"/>
              <a:t>竞品分析</a:t>
            </a:r>
            <a:endParaRPr lang="en-US" dirty="0"/>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2284" y="1707461"/>
            <a:ext cx="6516009" cy="49346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22526" y="5759307"/>
            <a:ext cx="11335759" cy="1220470"/>
          </a:xfrm>
        </p:spPr>
        <p:txBody>
          <a:bodyPr rtlCol="0">
            <a:noAutofit/>
          </a:bodyPr>
          <a:lstStyle/>
          <a:p>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案例</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2.</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新星河家庭社交服务区块链平台</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一个可以为会员进行生育健康咨询、基因测序服务、并通过交易基因数据获得收益的区块链社交平台</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3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社区的个体采集个人的细胞第三方机构检测，获得基因测序的数据、社区的个体对合法的购买的精子进行基因的测序，上传数据 。注解样品的年龄，性别、肤色，健康的状况，病史等信息，在平台发布数据注释，作为索买家引数据的线索</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
        <p:nvSpPr>
          <p:cNvPr id="3" name="流程图: 可选过程 2"/>
          <p:cNvSpPr/>
          <p:nvPr/>
        </p:nvSpPr>
        <p:spPr>
          <a:xfrm>
            <a:off x="4466555" y="1176220"/>
            <a:ext cx="2008262" cy="166643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上传数据包（可采用云存储）</a:t>
            </a:r>
            <a:endParaRPr lang="zh-CN" altLang="en-US" dirty="0"/>
          </a:p>
        </p:txBody>
      </p:sp>
      <p:sp>
        <p:nvSpPr>
          <p:cNvPr id="6" name="爆炸形: 14 pt  5"/>
          <p:cNvSpPr/>
          <p:nvPr/>
        </p:nvSpPr>
        <p:spPr>
          <a:xfrm>
            <a:off x="8399157" y="1302860"/>
            <a:ext cx="2008261" cy="1565502"/>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注释数据包</a:t>
            </a:r>
            <a:endParaRPr lang="zh-CN" altLang="en-US" dirty="0"/>
          </a:p>
        </p:txBody>
      </p:sp>
      <p:sp>
        <p:nvSpPr>
          <p:cNvPr id="7" name="流程图: 可选过程 6"/>
          <p:cNvSpPr/>
          <p:nvPr/>
        </p:nvSpPr>
        <p:spPr>
          <a:xfrm>
            <a:off x="4429554" y="4349776"/>
            <a:ext cx="2281727" cy="1768980"/>
          </a:xfrm>
          <a:prstGeom prst="flowChartAlternateProcess">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50000"/>
                    <a:lumOff val="50000"/>
                  </a:schemeClr>
                </a:solidFill>
              </a:rPr>
              <a:t>商业的那个用户获取去除隐私标记的数据包</a:t>
            </a:r>
            <a:endParaRPr lang="zh-CN" altLang="en-US" dirty="0">
              <a:solidFill>
                <a:schemeClr val="tx1">
                  <a:lumMod val="50000"/>
                  <a:lumOff val="50000"/>
                </a:schemeClr>
              </a:solidFill>
            </a:endParaRPr>
          </a:p>
        </p:txBody>
      </p:sp>
      <p:sp>
        <p:nvSpPr>
          <p:cNvPr id="8" name="流程图: 接点 7"/>
          <p:cNvSpPr/>
          <p:nvPr/>
        </p:nvSpPr>
        <p:spPr>
          <a:xfrm>
            <a:off x="4289389" y="2973194"/>
            <a:ext cx="2757163" cy="111235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用户的隐私数据加密处理</a:t>
            </a:r>
            <a:endParaRPr lang="zh-CN" altLang="en-US" dirty="0"/>
          </a:p>
        </p:txBody>
      </p:sp>
      <p:sp>
        <p:nvSpPr>
          <p:cNvPr id="9" name="流程图: 接点 8"/>
          <p:cNvSpPr/>
          <p:nvPr/>
        </p:nvSpPr>
        <p:spPr>
          <a:xfrm>
            <a:off x="6961908" y="4305435"/>
            <a:ext cx="1805587" cy="1717705"/>
          </a:xfrm>
          <a:prstGeom prst="flowChartConnecto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rPr>
              <a:t>商业的用户用自己的分析系统对数据进行再次的挖掘</a:t>
            </a:r>
            <a:endParaRPr lang="zh-CN" altLang="en-US" dirty="0">
              <a:solidFill>
                <a:schemeClr val="tx1">
                  <a:lumMod val="65000"/>
                  <a:lumOff val="35000"/>
                </a:schemeClr>
              </a:solidFill>
            </a:endParaRPr>
          </a:p>
        </p:txBody>
      </p:sp>
      <p:sp>
        <p:nvSpPr>
          <p:cNvPr id="10" name="爆炸形: 14 pt  9"/>
          <p:cNvSpPr/>
          <p:nvPr/>
        </p:nvSpPr>
        <p:spPr>
          <a:xfrm>
            <a:off x="9018122" y="4276890"/>
            <a:ext cx="2162835" cy="1746250"/>
          </a:xfrm>
          <a:prstGeom prst="irregularSeal2">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lumMod val="65000"/>
                    <a:lumOff val="35000"/>
                  </a:schemeClr>
                </a:solidFill>
              </a:rPr>
              <a:t>商业的用户发布新的注释</a:t>
            </a:r>
            <a:endParaRPr lang="zh-CN" altLang="en-US" sz="1100" dirty="0">
              <a:solidFill>
                <a:schemeClr val="tx1">
                  <a:lumMod val="65000"/>
                  <a:lumOff val="35000"/>
                </a:schemeClr>
              </a:solidFill>
            </a:endParaRPr>
          </a:p>
        </p:txBody>
      </p:sp>
      <p:sp>
        <p:nvSpPr>
          <p:cNvPr id="11" name="文本框 10"/>
          <p:cNvSpPr txBox="1"/>
          <p:nvPr/>
        </p:nvSpPr>
        <p:spPr>
          <a:xfrm>
            <a:off x="94922" y="1087665"/>
            <a:ext cx="1190258" cy="1477328"/>
          </a:xfrm>
          <a:prstGeom prst="rect">
            <a:avLst/>
          </a:prstGeom>
          <a:noFill/>
          <a:ln>
            <a:solidFill>
              <a:schemeClr val="tx1"/>
            </a:solidFill>
            <a:prstDash val="sysDot"/>
          </a:ln>
        </p:spPr>
        <p:txBody>
          <a:bodyPr wrap="square" rtlCol="0">
            <a:spAutoFit/>
          </a:bodyPr>
          <a:lstStyle/>
          <a:p>
            <a:r>
              <a:rPr lang="zh-CN" altLang="en-US" dirty="0"/>
              <a:t>体细胞所有人，精子等细胞合法的购买人</a:t>
            </a:r>
            <a:endParaRPr lang="zh-CN" altLang="en-US" dirty="0"/>
          </a:p>
        </p:txBody>
      </p:sp>
      <p:sp>
        <p:nvSpPr>
          <p:cNvPr id="12" name="文本框 11"/>
          <p:cNvSpPr txBox="1"/>
          <p:nvPr/>
        </p:nvSpPr>
        <p:spPr>
          <a:xfrm>
            <a:off x="1784582" y="1830095"/>
            <a:ext cx="2504807" cy="969496"/>
          </a:xfrm>
          <a:prstGeom prst="rect">
            <a:avLst/>
          </a:prstGeom>
          <a:noFill/>
          <a:ln>
            <a:noFill/>
            <a:prstDash val="sysDot"/>
          </a:ln>
        </p:spPr>
        <p:txBody>
          <a:bodyPr wrap="square" rtlCol="0">
            <a:spAutoFit/>
          </a:bodyPr>
          <a:lstStyle/>
          <a:p>
            <a:r>
              <a:rPr lang="zh-CN" altLang="en-US" sz="1300" dirty="0"/>
              <a:t>数据所有人取样送法定第三方机构检测获得金银的测序数据及基础的信息（如有意的基因，基因的缺陷，潜在的家族病史</a:t>
            </a:r>
            <a:r>
              <a:rPr lang="zh-CN" altLang="en-US" dirty="0"/>
              <a:t>）</a:t>
            </a:r>
            <a:endParaRPr lang="zh-CN" altLang="en-US" dirty="0"/>
          </a:p>
        </p:txBody>
      </p:sp>
      <p:sp>
        <p:nvSpPr>
          <p:cNvPr id="13" name="文本框 12"/>
          <p:cNvSpPr txBox="1"/>
          <p:nvPr/>
        </p:nvSpPr>
        <p:spPr>
          <a:xfrm>
            <a:off x="53614" y="4674489"/>
            <a:ext cx="2059107" cy="923330"/>
          </a:xfrm>
          <a:prstGeom prst="rect">
            <a:avLst/>
          </a:prstGeom>
          <a:noFill/>
          <a:ln>
            <a:solidFill>
              <a:schemeClr val="tx1"/>
            </a:solidFill>
            <a:prstDash val="sysDot"/>
          </a:ln>
        </p:spPr>
        <p:txBody>
          <a:bodyPr wrap="square" rtlCol="0">
            <a:spAutoFit/>
          </a:bodyPr>
          <a:lstStyle/>
          <a:p>
            <a:r>
              <a:rPr lang="zh-CN" altLang="en-US" dirty="0"/>
              <a:t>数据的购买人</a:t>
            </a:r>
            <a:r>
              <a:rPr lang="en-US" altLang="zh-CN" dirty="0"/>
              <a:t>--</a:t>
            </a:r>
            <a:r>
              <a:rPr lang="zh-CN" altLang="en-US" dirty="0"/>
              <a:t>商业的那个用户、个人、组织</a:t>
            </a:r>
            <a:endParaRPr lang="zh-CN" altLang="en-US" dirty="0"/>
          </a:p>
        </p:txBody>
      </p:sp>
      <p:sp>
        <p:nvSpPr>
          <p:cNvPr id="14" name="文本框 13"/>
          <p:cNvSpPr txBox="1"/>
          <p:nvPr/>
        </p:nvSpPr>
        <p:spPr>
          <a:xfrm>
            <a:off x="266679" y="6059152"/>
            <a:ext cx="5723726" cy="646331"/>
          </a:xfrm>
          <a:prstGeom prst="rect">
            <a:avLst/>
          </a:prstGeom>
          <a:noFill/>
        </p:spPr>
        <p:txBody>
          <a:bodyPr wrap="square" rtlCol="0">
            <a:spAutoFit/>
          </a:bodyPr>
          <a:lstStyle/>
          <a:p>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其它</a:t>
            </a:r>
            <a:r>
              <a:rPr lang="zh-CN" altLang="en-US"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的机构购买调用及研究这一些的信息，处理后，利用信息获得商业的利益及价值</a:t>
            </a:r>
            <a:endParaRPr lang="zh-CN" altLang="en-US" dirty="0"/>
          </a:p>
        </p:txBody>
      </p:sp>
      <p:cxnSp>
        <p:nvCxnSpPr>
          <p:cNvPr id="16" name="直接箭头连接符 15"/>
          <p:cNvCxnSpPr>
            <a:stCxn id="11" idx="3"/>
          </p:cNvCxnSpPr>
          <p:nvPr/>
        </p:nvCxnSpPr>
        <p:spPr>
          <a:xfrm flipV="1">
            <a:off x="1285180" y="1812838"/>
            <a:ext cx="3616883" cy="13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474817" y="2004883"/>
            <a:ext cx="1805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9797143" y="2004883"/>
            <a:ext cx="914400" cy="18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935228" y="1772957"/>
            <a:ext cx="1040872" cy="923330"/>
          </a:xfrm>
          <a:prstGeom prst="rect">
            <a:avLst/>
          </a:prstGeom>
          <a:noFill/>
        </p:spPr>
        <p:txBody>
          <a:bodyPr wrap="square">
            <a:spAutoFit/>
          </a:bodyPr>
          <a:lstStyle/>
          <a:p>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对外发布数据索引</a:t>
            </a:r>
            <a:endParaRPr lang="zh-CN" altLang="en-US" dirty="0"/>
          </a:p>
        </p:txBody>
      </p:sp>
      <p:sp>
        <p:nvSpPr>
          <p:cNvPr id="30" name="文本框 29"/>
          <p:cNvSpPr txBox="1"/>
          <p:nvPr/>
        </p:nvSpPr>
        <p:spPr>
          <a:xfrm>
            <a:off x="2650910" y="5286714"/>
            <a:ext cx="1423887" cy="692497"/>
          </a:xfrm>
          <a:prstGeom prst="rect">
            <a:avLst/>
          </a:prstGeom>
          <a:noFill/>
        </p:spPr>
        <p:txBody>
          <a:bodyPr wrap="square">
            <a:spAutoFit/>
          </a:bodyPr>
          <a:lstStyle/>
          <a:p>
            <a:r>
              <a:rPr lang="zh-CN" altLang="en-US" sz="1300" dirty="0"/>
              <a:t>依据数据的索引找到所需的信息地址和路径</a:t>
            </a:r>
            <a:endParaRPr lang="zh-CN" altLang="en-US" sz="1300" dirty="0"/>
          </a:p>
        </p:txBody>
      </p:sp>
      <p:sp>
        <p:nvSpPr>
          <p:cNvPr id="31" name="文本框 30"/>
          <p:cNvSpPr txBox="1"/>
          <p:nvPr/>
        </p:nvSpPr>
        <p:spPr>
          <a:xfrm>
            <a:off x="2650910" y="4788815"/>
            <a:ext cx="1423887" cy="292388"/>
          </a:xfrm>
          <a:prstGeom prst="rect">
            <a:avLst/>
          </a:prstGeom>
          <a:noFill/>
        </p:spPr>
        <p:txBody>
          <a:bodyPr wrap="square">
            <a:spAutoFit/>
          </a:bodyPr>
          <a:lstStyle/>
          <a:p>
            <a:r>
              <a:rPr lang="zh-CN" altLang="en-US" sz="1300" dirty="0"/>
              <a:t>付费购买数据</a:t>
            </a:r>
            <a:endParaRPr lang="zh-CN" altLang="en-US" sz="1300" dirty="0"/>
          </a:p>
        </p:txBody>
      </p:sp>
      <p:cxnSp>
        <p:nvCxnSpPr>
          <p:cNvPr id="33" name="连接符: 肘形 32"/>
          <p:cNvCxnSpPr/>
          <p:nvPr/>
        </p:nvCxnSpPr>
        <p:spPr>
          <a:xfrm rot="16200000" flipV="1">
            <a:off x="977999" y="2893134"/>
            <a:ext cx="2379613" cy="17578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2112721" y="5171191"/>
            <a:ext cx="2176668" cy="2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6711281" y="5266697"/>
            <a:ext cx="250627" cy="17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767495" y="5234266"/>
            <a:ext cx="51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p:cNvCxnSpPr/>
          <p:nvPr/>
        </p:nvCxnSpPr>
        <p:spPr>
          <a:xfrm rot="16200000" flipH="1">
            <a:off x="7874371" y="6004422"/>
            <a:ext cx="589954" cy="4308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7648685" y="6394775"/>
            <a:ext cx="2237620" cy="492443"/>
          </a:xfrm>
          <a:prstGeom prst="rect">
            <a:avLst/>
          </a:prstGeom>
          <a:noFill/>
        </p:spPr>
        <p:txBody>
          <a:bodyPr wrap="square">
            <a:spAutoFit/>
          </a:bodyPr>
          <a:lstStyle/>
          <a:p>
            <a:r>
              <a:rPr lang="zh-CN" altLang="en-US" sz="1300" dirty="0"/>
              <a:t>依据数据分析结果，指导决策，产生商业的收益</a:t>
            </a:r>
            <a:endParaRPr lang="zh-CN" altLang="en-US" sz="1300" dirty="0"/>
          </a:p>
        </p:txBody>
      </p:sp>
      <p:sp>
        <p:nvSpPr>
          <p:cNvPr id="5" name="文本框 4"/>
          <p:cNvSpPr txBox="1"/>
          <p:nvPr/>
        </p:nvSpPr>
        <p:spPr>
          <a:xfrm>
            <a:off x="1938966" y="3509810"/>
            <a:ext cx="1423887" cy="292388"/>
          </a:xfrm>
          <a:prstGeom prst="rect">
            <a:avLst/>
          </a:prstGeom>
          <a:noFill/>
        </p:spPr>
        <p:txBody>
          <a:bodyPr wrap="square">
            <a:spAutoFit/>
          </a:bodyPr>
          <a:lstStyle/>
          <a:p>
            <a:r>
              <a:rPr lang="zh-CN" altLang="en-US" sz="1300" dirty="0"/>
              <a:t>货币流</a:t>
            </a:r>
            <a:endParaRPr lang="zh-CN" altLang="en-US" sz="1300" dirty="0"/>
          </a:p>
        </p:txBody>
      </p:sp>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包含火车、铁轨和鲜花的图片"/>
          <p:cNvPicPr>
            <a:picLocks noGrp="1" noChangeAspect="1"/>
          </p:cNvPicPr>
          <p:nvPr>
            <p:ph type="pic" sz="quarter" idx="11"/>
          </p:nvPr>
        </p:nvPicPr>
        <p:blipFill>
          <a:blip r:embed="rId1"/>
          <a:srcRect/>
          <a:stretch>
            <a:fillRect/>
          </a:stretch>
        </p:blipFill>
        <p:spPr/>
      </p:pic>
      <p:sp>
        <p:nvSpPr>
          <p:cNvPr id="3" name="标题 40"/>
          <p:cNvSpPr>
            <a:spLocks noGrp="1"/>
          </p:cNvSpPr>
          <p:nvPr/>
        </p:nvSpPr>
        <p:spPr>
          <a:xfrm>
            <a:off x="185427" y="168350"/>
            <a:ext cx="11576050"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pPr rtl="0"/>
            <a:r>
              <a:rPr lang="en-US" altLang="zh-CN" sz="1800" dirty="0">
                <a:solidFill>
                  <a:schemeClr val="accent1">
                    <a:lumMod val="50000"/>
                  </a:schemeClr>
                </a:solidFill>
              </a:rPr>
              <a:t>The main customer groups are single people and ordinary families locate in Shenzhen, Shanghai, Beijing, Guangzhou and other first-tier cities </a:t>
            </a:r>
            <a:r>
              <a:rPr lang="zh-CN" altLang="en-US" sz="1800" dirty="0">
                <a:solidFill>
                  <a:schemeClr val="accent1">
                    <a:lumMod val="50000"/>
                  </a:schemeClr>
                </a:solidFill>
              </a:rPr>
              <a:t>主要的</a:t>
            </a:r>
            <a:r>
              <a:rPr lang="en-US" sz="1800" dirty="0" err="1">
                <a:solidFill>
                  <a:schemeClr val="accent1">
                    <a:lumMod val="50000"/>
                  </a:schemeClr>
                </a:solidFill>
              </a:rPr>
              <a:t>客户群体</a:t>
            </a:r>
            <a:r>
              <a:rPr lang="zh-CN" altLang="en-US" sz="1800" dirty="0">
                <a:solidFill>
                  <a:schemeClr val="accent1">
                    <a:lumMod val="50000"/>
                  </a:schemeClr>
                </a:solidFill>
              </a:rPr>
              <a:t>：</a:t>
            </a:r>
            <a:r>
              <a:rPr lang="en-US" sz="1800" dirty="0" err="1">
                <a:solidFill>
                  <a:schemeClr val="accent1">
                    <a:lumMod val="50000"/>
                  </a:schemeClr>
                </a:solidFill>
              </a:rPr>
              <a:t>深圳、上海、北京、广州</a:t>
            </a:r>
            <a:r>
              <a:rPr lang="zh-CN" altLang="en-US" sz="1800" dirty="0">
                <a:solidFill>
                  <a:schemeClr val="accent1">
                    <a:lumMod val="50000"/>
                  </a:schemeClr>
                </a:solidFill>
              </a:rPr>
              <a:t>等</a:t>
            </a:r>
            <a:r>
              <a:rPr lang="en-US" sz="1800" dirty="0" err="1">
                <a:solidFill>
                  <a:schemeClr val="accent1">
                    <a:lumMod val="50000"/>
                  </a:schemeClr>
                </a:solidFill>
              </a:rPr>
              <a:t>一线大城市单身的人士</a:t>
            </a:r>
            <a:r>
              <a:rPr lang="zh-CN" altLang="en-US" sz="1800" dirty="0">
                <a:solidFill>
                  <a:schemeClr val="accent1">
                    <a:lumMod val="50000"/>
                  </a:schemeClr>
                </a:solidFill>
              </a:rPr>
              <a:t>及单身家庭</a:t>
            </a:r>
            <a:endParaRPr lang="en-US" sz="1800" dirty="0">
              <a:solidFill>
                <a:schemeClr val="accent1">
                  <a:lumMod val="50000"/>
                </a:schemeClr>
              </a:solidFill>
            </a:endParaRPr>
          </a:p>
        </p:txBody>
      </p:sp>
      <p:pic>
        <p:nvPicPr>
          <p:cNvPr id="4" name="图片 3"/>
          <p:cNvPicPr>
            <a:picLocks noChangeAspect="1"/>
          </p:cNvPicPr>
          <p:nvPr/>
        </p:nvPicPr>
        <p:blipFill>
          <a:blip r:embed="rId2"/>
          <a:stretch>
            <a:fillRect/>
          </a:stretch>
        </p:blipFill>
        <p:spPr>
          <a:xfrm>
            <a:off x="8144510" y="955040"/>
            <a:ext cx="4335847" cy="2721006"/>
          </a:xfrm>
          <a:prstGeom prst="rect">
            <a:avLst/>
          </a:prstGeom>
        </p:spPr>
      </p:pic>
      <p:sp>
        <p:nvSpPr>
          <p:cNvPr id="5" name="内容占位符 4"/>
          <p:cNvSpPr>
            <a:spLocks noGrp="1"/>
          </p:cNvSpPr>
          <p:nvPr>
            <p:ph idx="4294967295"/>
          </p:nvPr>
        </p:nvSpPr>
        <p:spPr>
          <a:xfrm>
            <a:off x="-65988" y="955040"/>
            <a:ext cx="9324845" cy="5224960"/>
          </a:xfrm>
        </p:spPr>
        <p:txBody>
          <a:bodyPr rtlCol="0">
            <a:normAutofit fontScale="25000" lnSpcReduction="20000"/>
          </a:bodyPr>
          <a:lstStyle/>
          <a:p>
            <a:pPr marL="179705" indent="-179705">
              <a:lnSpc>
                <a:spcPct val="170000"/>
              </a:lnSpc>
            </a:pPr>
            <a:r>
              <a:rPr lang="en-US" altLang="zh-CN" sz="5200" b="1" dirty="0" err="1">
                <a:sym typeface="+mn-ea"/>
              </a:rPr>
              <a:t>BeiJing</a:t>
            </a:r>
            <a:r>
              <a:rPr lang="en-US" altLang="zh-CN" sz="5200" b="1" dirty="0">
                <a:sym typeface="+mn-ea"/>
              </a:rPr>
              <a:t>\ </a:t>
            </a:r>
            <a:r>
              <a:rPr lang="en-US" altLang="zh-CN" sz="5200" b="1" dirty="0" err="1">
                <a:sym typeface="+mn-ea"/>
              </a:rPr>
              <a:t>ShangHai</a:t>
            </a:r>
            <a:r>
              <a:rPr lang="en-US" altLang="zh-CN" sz="5200" b="1" dirty="0">
                <a:sym typeface="+mn-ea"/>
              </a:rPr>
              <a:t>\</a:t>
            </a:r>
            <a:r>
              <a:rPr lang="en-US" altLang="zh-CN" sz="5200" b="1" dirty="0" err="1">
                <a:sym typeface="+mn-ea"/>
              </a:rPr>
              <a:t>GuangZhou</a:t>
            </a:r>
            <a:r>
              <a:rPr lang="en-US" altLang="zh-CN" sz="5200" b="1" dirty="0">
                <a:sym typeface="+mn-ea"/>
              </a:rPr>
              <a:t>\</a:t>
            </a:r>
            <a:r>
              <a:rPr lang="en-US" altLang="zh-CN" sz="5200" b="1" dirty="0" err="1">
                <a:sym typeface="+mn-ea"/>
              </a:rPr>
              <a:t>ShenZhen</a:t>
            </a:r>
            <a:r>
              <a:rPr lang="en-US" altLang="zh-CN" sz="5200" b="1" dirty="0">
                <a:sym typeface="+mn-ea"/>
              </a:rPr>
              <a:t> \</a:t>
            </a:r>
            <a:r>
              <a:rPr lang="en-US" altLang="zh-CN" sz="5200" b="1" dirty="0" err="1">
                <a:sym typeface="+mn-ea"/>
              </a:rPr>
              <a:t>Guangshen</a:t>
            </a:r>
            <a:r>
              <a:rPr lang="en-US" altLang="zh-CN" sz="5200" b="1" dirty="0">
                <a:sym typeface="+mn-ea"/>
              </a:rPr>
              <a:t> etc. are cities with large number of single, these single people have higher education </a:t>
            </a:r>
            <a:r>
              <a:rPr lang="en-US" altLang="zh-CN" sz="5200" b="1" dirty="0" err="1">
                <a:sym typeface="+mn-ea"/>
              </a:rPr>
              <a:t>leve</a:t>
            </a:r>
            <a:r>
              <a:rPr lang="en-US" altLang="zh-CN" sz="5200" b="1" dirty="0">
                <a:sym typeface="+mn-ea"/>
              </a:rPr>
              <a:t>, living in the first-tier big cities with more intense competition, these people’s are with highly skilled job, high education, high income, thus to show diversified consumer demand, in addition to personalized consumer demand of LBGT groups, non-LBGT groups also show diversified consumer demand trend.</a:t>
            </a:r>
            <a:r>
              <a:rPr lang="zh-CN" altLang="en-US" sz="5200" b="1" dirty="0">
                <a:sym typeface="+mn-ea"/>
              </a:rPr>
              <a:t>北上广深等是存在大量单身的城市，这一些单身人群学历较高，生活在在竞争比较激烈得一线大城市，这些人工作技高，学历高，收入高呈现多元化消费需求，除有个性化消费需求的</a:t>
            </a:r>
            <a:r>
              <a:rPr lang="en-US" altLang="zh-CN" sz="5200" b="1" dirty="0">
                <a:sym typeface="+mn-ea"/>
              </a:rPr>
              <a:t>LBGT</a:t>
            </a:r>
            <a:r>
              <a:rPr lang="zh-CN" altLang="en-US" sz="5200" b="1" dirty="0">
                <a:sym typeface="+mn-ea"/>
              </a:rPr>
              <a:t>群体外，非</a:t>
            </a:r>
            <a:r>
              <a:rPr lang="en-US" altLang="zh-CN" sz="5200" b="1" dirty="0">
                <a:sym typeface="+mn-ea"/>
              </a:rPr>
              <a:t>LBGT</a:t>
            </a:r>
            <a:r>
              <a:rPr lang="zh-CN" altLang="en-US" sz="5200" b="1" dirty="0">
                <a:sym typeface="+mn-ea"/>
              </a:rPr>
              <a:t>群体也存在并呈现多元化消费需求趋势。</a:t>
            </a:r>
            <a:endParaRPr lang="en-US" altLang="zh-CN" sz="5200" b="1" dirty="0">
              <a:sym typeface="+mn-ea"/>
            </a:endParaRPr>
          </a:p>
          <a:p>
            <a:pPr marL="179705" indent="-179705">
              <a:lnSpc>
                <a:spcPct val="170000"/>
              </a:lnSpc>
            </a:pPr>
            <a:r>
              <a:rPr lang="en-US" altLang="zh-CN" sz="5200" b="1" dirty="0">
                <a:sym typeface="+mn-ea"/>
              </a:rPr>
              <a:t>For a large number of them,  the traditional love, marriage, fertility methods can not meet their needs for high-quality life, because the pursuit of academic development made them missed the best marriage and childbearing age, but they yet unwilling to marry and have children on the traditional way of love, fertility.</a:t>
            </a:r>
            <a:r>
              <a:rPr lang="zh-CN" altLang="en-US" sz="5200" b="1" dirty="0">
                <a:sym typeface="+mn-ea"/>
              </a:rPr>
              <a:t>他们中得很大数量的一批人， 因传统的恋爱、结婚、生育方式不能满足他们追求高质量生活得需求， 因追求学业事业的发展错过了最佳结婚和生育年龄，但依然不愿意将就传统的恋爱结婚生育方式。</a:t>
            </a:r>
            <a:endParaRPr lang="zh-CN" altLang="en-US" sz="5200" b="1" dirty="0">
              <a:sym typeface="+mn-ea"/>
            </a:endParaRPr>
          </a:p>
          <a:p>
            <a:pPr marL="179705" indent="-179705">
              <a:lnSpc>
                <a:spcPct val="170000"/>
              </a:lnSpc>
            </a:pPr>
            <a:endParaRPr lang="en-US" altLang="zh-CN" sz="5200" b="1" dirty="0">
              <a:sym typeface="+mn-ea"/>
            </a:endParaRPr>
          </a:p>
          <a:p>
            <a:pPr marL="179705" indent="-179705">
              <a:lnSpc>
                <a:spcPct val="170000"/>
              </a:lnSpc>
            </a:pPr>
            <a:r>
              <a:rPr lang="en-US" altLang="zh-CN" sz="5200" b="1" dirty="0">
                <a:sym typeface="+mn-ea"/>
              </a:rPr>
              <a:t>Most people's career development has been in relatively stable stage, income is also good, with the ability to choose a more diversified way of life, high-quality family planning and construction, fertility, love and so on.</a:t>
            </a:r>
            <a:r>
              <a:rPr lang="zh-CN" altLang="en-US" sz="5200" b="1" dirty="0">
                <a:sym typeface="+mn-ea"/>
              </a:rPr>
              <a:t>多数人职业发展已经比较稳定，收入也还不错，有能力选择更多元化的生活的方式，高质量的完成家庭规划及建设、生育、恋爱等。</a:t>
            </a:r>
            <a:endParaRPr lang="zh-CN" altLang="en-US" sz="5200" b="1" dirty="0">
              <a:sym typeface="+mn-ea"/>
            </a:endParaRPr>
          </a:p>
          <a:p>
            <a:pPr marL="179705" indent="-179705">
              <a:lnSpc>
                <a:spcPct val="170000"/>
              </a:lnSpc>
            </a:pPr>
            <a:endParaRPr lang="en-US" altLang="zh-CN" sz="5200" b="1" dirty="0">
              <a:sym typeface="+mn-ea"/>
            </a:endParaRPr>
          </a:p>
          <a:p>
            <a:pPr rtl="0"/>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
        <p:nvSpPr>
          <p:cNvPr id="9" name="文本框 8"/>
          <p:cNvSpPr txBox="1"/>
          <p:nvPr/>
        </p:nvSpPr>
        <p:spPr>
          <a:xfrm>
            <a:off x="1635853" y="419450"/>
            <a:ext cx="184731" cy="369332"/>
          </a:xfrm>
          <a:prstGeom prst="rect">
            <a:avLst/>
          </a:prstGeom>
          <a:noFill/>
        </p:spPr>
        <p:txBody>
          <a:bodyPr wrap="none" rtlCol="0">
            <a:spAutoFit/>
          </a:bodyPr>
          <a:lstStyle/>
          <a:p>
            <a:endParaRPr lang="zh-CN" altLang="en-US"/>
          </a:p>
        </p:txBody>
      </p:sp>
      <p:sp>
        <p:nvSpPr>
          <p:cNvPr id="3" name="文本框 2"/>
          <p:cNvSpPr txBox="1"/>
          <p:nvPr/>
        </p:nvSpPr>
        <p:spPr>
          <a:xfrm>
            <a:off x="668322" y="2285999"/>
            <a:ext cx="9675303" cy="2306955"/>
          </a:xfrm>
          <a:prstGeom prst="rect">
            <a:avLst/>
          </a:prstGeom>
          <a:noFill/>
        </p:spPr>
        <p:txBody>
          <a:bodyPr wrap="square" rtlCol="0">
            <a:spAutoFit/>
          </a:bodyPr>
          <a:lstStyle/>
          <a:p>
            <a:r>
              <a:rPr lang="en-US" altLang="zh-CN" dirty="0"/>
              <a:t> 主要的应用于产生海量的数据的场景---------</a:t>
            </a:r>
            <a:r>
              <a:rPr lang="en-US" altLang="zh-CN" i="1" dirty="0"/>
              <a:t>如生物学及生物技术行业</a:t>
            </a:r>
            <a:r>
              <a:rPr lang="zh-CN" altLang="en-US" i="1" dirty="0"/>
              <a:t>功能基因数据</a:t>
            </a:r>
            <a:r>
              <a:rPr lang="en-US" altLang="zh-CN" i="1" dirty="0"/>
              <a:t>、</a:t>
            </a:r>
            <a:r>
              <a:rPr lang="zh-CN" altLang="en-US" i="1" dirty="0"/>
              <a:t>生态</a:t>
            </a:r>
            <a:r>
              <a:rPr lang="en-US" altLang="zh-CN" i="1" dirty="0"/>
              <a:t>环境科学</a:t>
            </a:r>
            <a:r>
              <a:rPr lang="zh-CN" altLang="en-US" i="1" dirty="0"/>
              <a:t>的宏基因组数据</a:t>
            </a:r>
            <a:r>
              <a:rPr lang="en-US" altLang="zh-CN" i="1" dirty="0"/>
              <a:t>，环境污染的治理及监控</a:t>
            </a:r>
            <a:r>
              <a:rPr lang="zh-CN" altLang="en-US" i="1" dirty="0"/>
              <a:t>数据，医学和健康邻域的遗传缺陷致病基因数据</a:t>
            </a:r>
            <a:r>
              <a:rPr lang="en-US" altLang="zh-CN" i="1" dirty="0"/>
              <a:t>。</a:t>
            </a:r>
            <a:endParaRPr lang="en-US" altLang="zh-CN" i="1" dirty="0"/>
          </a:p>
          <a:p>
            <a:pPr indent="457200" fontAlgn="auto"/>
            <a:r>
              <a:rPr lang="en-US" altLang="zh-CN" i="1" dirty="0"/>
              <a:t>数据的用户需要持续的记录、研究、分享所产生的数据。 随着各社区行业及技术的发展，需要不断地反复的重新挖掘、整理社区的成员上传过得海量的数据资源。以发现以及发展行业的新的规律、技术、理论作为</a:t>
            </a:r>
            <a:r>
              <a:rPr lang="zh-CN" altLang="en-US" i="1" dirty="0"/>
              <a:t>生产</a:t>
            </a:r>
            <a:r>
              <a:rPr lang="en-US" altLang="zh-CN" i="1" dirty="0"/>
              <a:t>决策、深入研究、开拓新领域的依据。</a:t>
            </a:r>
            <a:endParaRPr lang="en-US" altLang="zh-CN" dirty="0"/>
          </a:p>
          <a:p>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p:cNvSpPr>
            <a:spLocks noGrp="1"/>
          </p:cNvSpPr>
          <p:nvPr>
            <p:ph idx="4294967295"/>
          </p:nvPr>
        </p:nvSpPr>
        <p:spPr>
          <a:xfrm>
            <a:off x="399923" y="799785"/>
            <a:ext cx="11392154" cy="4912360"/>
          </a:xfrm>
        </p:spPr>
        <p:txBody>
          <a:bodyPr rtlCol="0">
            <a:normAutofit/>
          </a:bodyPr>
          <a:lstStyle/>
          <a:p>
            <a:pPr marL="0" indent="0" rtl="0">
              <a:buNone/>
            </a:pPr>
            <a:r>
              <a:rPr lang="en-US" sz="1000" b="1" i="1" dirty="0">
                <a:gradFill>
                  <a:gsLst>
                    <a:gs pos="0">
                      <a:srgbClr val="007BD3"/>
                    </a:gs>
                    <a:gs pos="100000">
                      <a:srgbClr val="034373"/>
                    </a:gs>
                  </a:gsLst>
                  <a:lin scaled="0"/>
                </a:gradFill>
              </a:rPr>
              <a:t>The concept of the single economy was first proposed by economist McCarthy in The Economist in 2001, when he targeted the single economy as a group of women, and now it is more of a generic term for those who seek a quality, high-quality celibacy. Single economy covers all aspects of daily eating and wearing, a person to watch a movie, a person shopping, a person to eat, a person to travel and so on, a person to have children, etc. are within the scope of the single economy.</a:t>
            </a:r>
            <a:r>
              <a:rPr lang="en-US" altLang="zh-CN" sz="1100" b="1" i="1" dirty="0">
                <a:gradFill>
                  <a:gsLst>
                    <a:gs pos="0">
                      <a:srgbClr val="007BD3"/>
                    </a:gs>
                    <a:gs pos="100000">
                      <a:srgbClr val="034373"/>
                    </a:gs>
                  </a:gsLst>
                  <a:lin scaled="0"/>
                </a:gradFill>
              </a:rPr>
              <a:t>  </a:t>
            </a:r>
            <a:r>
              <a:rPr lang="en-US" altLang="zh-CN" sz="1000" b="1" i="1" dirty="0">
                <a:gradFill>
                  <a:gsLst>
                    <a:gs pos="0">
                      <a:srgbClr val="007BD3"/>
                    </a:gs>
                    <a:gs pos="100000">
                      <a:srgbClr val="034373"/>
                    </a:gs>
                  </a:gsLst>
                  <a:lin scaled="0"/>
                </a:gradFill>
              </a:rPr>
              <a:t>单身经济这一概念最早由经济学家麦卡锡于2001年在《经济学人》杂志首次提出，当时他将单身经济的群体锁定为女性，而现在，更多是对追求有品质、高质量独身生活的人群的一种统称。单身经济涵盖了日常吃穿用度各个方面，一个人看电影、一个人逛街、一个人吃饭、一个人旅游等等，</a:t>
            </a:r>
            <a:r>
              <a:rPr lang="en-US" altLang="zh-CN" sz="1000" b="1" i="1" dirty="0">
                <a:gradFill>
                  <a:gsLst>
                    <a:gs pos="0">
                      <a:srgbClr val="007BD3"/>
                    </a:gs>
                    <a:gs pos="100000">
                      <a:srgbClr val="034373"/>
                    </a:gs>
                  </a:gsLst>
                  <a:lin scaled="0"/>
                </a:gradFill>
                <a:sym typeface="+mn-ea"/>
              </a:rPr>
              <a:t>一个人</a:t>
            </a:r>
            <a:r>
              <a:rPr lang="zh-CN" altLang="en-US" sz="1000" b="1" i="1" dirty="0">
                <a:gradFill>
                  <a:gsLst>
                    <a:gs pos="0">
                      <a:srgbClr val="007BD3"/>
                    </a:gs>
                    <a:gs pos="100000">
                      <a:srgbClr val="034373"/>
                    </a:gs>
                  </a:gsLst>
                  <a:lin scaled="0"/>
                </a:gradFill>
                <a:sym typeface="+mn-ea"/>
              </a:rPr>
              <a:t>生育子女等</a:t>
            </a:r>
            <a:r>
              <a:rPr lang="en-US" altLang="zh-CN" sz="1000" b="1" i="1" dirty="0" err="1">
                <a:gradFill>
                  <a:gsLst>
                    <a:gs pos="0">
                      <a:srgbClr val="007BD3"/>
                    </a:gs>
                    <a:gs pos="100000">
                      <a:srgbClr val="034373"/>
                    </a:gs>
                  </a:gsLst>
                  <a:lin scaled="0"/>
                </a:gradFill>
              </a:rPr>
              <a:t>均属于单身经济的范围内</a:t>
            </a:r>
            <a:r>
              <a:rPr lang="en-US" altLang="zh-CN" sz="1000" b="1" i="1" dirty="0">
                <a:gradFill>
                  <a:gsLst>
                    <a:gs pos="0">
                      <a:srgbClr val="007BD3"/>
                    </a:gs>
                    <a:gs pos="100000">
                      <a:srgbClr val="034373"/>
                    </a:gs>
                  </a:gsLst>
                  <a:lin scaled="0"/>
                </a:gradFill>
              </a:rPr>
              <a:t>。</a:t>
            </a:r>
            <a:endParaRPr lang="en-US" sz="1000" i="1" dirty="0">
              <a:gradFill>
                <a:gsLst>
                  <a:gs pos="0">
                    <a:srgbClr val="007BD3"/>
                  </a:gs>
                  <a:gs pos="100000">
                    <a:srgbClr val="034373"/>
                  </a:gs>
                </a:gsLst>
                <a:lin scaled="0"/>
              </a:gradFill>
            </a:endParaRPr>
          </a:p>
          <a:p>
            <a:pPr marL="107950" indent="0" rtl="0">
              <a:lnSpc>
                <a:spcPct val="210000"/>
              </a:lnSpc>
              <a:buNone/>
            </a:pPr>
            <a:r>
              <a:rPr lang="en-US" altLang="zh-CN" sz="1200" b="1" dirty="0">
                <a:solidFill>
                  <a:schemeClr val="tx1"/>
                </a:solidFill>
                <a:sym typeface="+mn-ea"/>
              </a:rPr>
              <a:t>According</a:t>
            </a:r>
            <a:r>
              <a:rPr lang="en-US" sz="1200" b="1" dirty="0">
                <a:solidFill>
                  <a:schemeClr val="tx1"/>
                </a:solidFill>
                <a:sym typeface="+mn-ea"/>
              </a:rPr>
              <a:t> to statistics from the Ministry of Civil Affairs, the single adult population in China is as high as 240 million. Single people because of the low pressure of support, in the loss of part of the fun of family life at the same time can pursue a relatively high quality of life, promoting the rise of China's single economy. Here's a look at the current demand据民政部统计数据显示，我国单身成年人口高达2.4亿。单身人群由于抚养压力较小，在憾失部分家庭生活乐趣的同时可以追求相对更高的生活品质，推动了我国单身经济的兴起。下面将带你了解我国单身经济的需求现状。</a:t>
            </a:r>
            <a:endParaRPr lang="en-US" sz="1200" b="1" dirty="0">
              <a:solidFill>
                <a:schemeClr val="tx1"/>
              </a:solidFill>
            </a:endParaRPr>
          </a:p>
          <a:p>
            <a:pPr rtl="0"/>
            <a:r>
              <a:rPr lang="en-US" sz="1300" dirty="0">
                <a:solidFill>
                  <a:srgbClr val="0070C0"/>
                </a:solidFill>
              </a:rPr>
              <a:t>1、Families show a trend of singleness, with the proportion of single-person households increasing gradually, reaching about 20 per cent.         </a:t>
            </a:r>
            <a:r>
              <a:rPr lang="en-US" sz="1300" dirty="0" err="1">
                <a:solidFill>
                  <a:srgbClr val="0070C0"/>
                </a:solidFill>
              </a:rPr>
              <a:t>家庭呈现单身化趋势</a:t>
            </a:r>
            <a:r>
              <a:rPr lang="zh-CN" altLang="en-US" sz="1300" dirty="0">
                <a:solidFill>
                  <a:srgbClr val="0070C0"/>
                </a:solidFill>
              </a:rPr>
              <a:t>，一人户家庭逐渐增多，比例占达到约接近</a:t>
            </a:r>
            <a:r>
              <a:rPr lang="en-US" altLang="zh-CN" sz="1300" dirty="0">
                <a:solidFill>
                  <a:srgbClr val="0070C0"/>
                </a:solidFill>
              </a:rPr>
              <a:t>20%</a:t>
            </a:r>
            <a:r>
              <a:rPr lang="zh-CN" altLang="en-US" sz="1300" dirty="0">
                <a:solidFill>
                  <a:srgbClr val="0070C0"/>
                </a:solidFill>
              </a:rPr>
              <a:t>。</a:t>
            </a:r>
            <a:endParaRPr lang="en-US" sz="1300" dirty="0">
              <a:solidFill>
                <a:srgbClr val="0070C0"/>
              </a:solidFill>
            </a:endParaRPr>
          </a:p>
          <a:p>
            <a:pPr rtl="0"/>
            <a:r>
              <a:rPr lang="en-US" sz="1300" dirty="0">
                <a:solidFill>
                  <a:srgbClr val="0070C0"/>
                </a:solidFill>
              </a:rPr>
              <a:t>2、The age of marriage is significantly delayed By the increasing number of single young people  </a:t>
            </a:r>
            <a:r>
              <a:rPr lang="en-US" sz="1300" dirty="0" err="1">
                <a:solidFill>
                  <a:srgbClr val="0070C0"/>
                </a:solidFill>
              </a:rPr>
              <a:t>结婚年龄显著推迟</a:t>
            </a:r>
            <a:r>
              <a:rPr lang="en-US" sz="1300" dirty="0">
                <a:solidFill>
                  <a:srgbClr val="0070C0"/>
                </a:solidFill>
              </a:rPr>
              <a:t> </a:t>
            </a:r>
            <a:r>
              <a:rPr lang="en-US" sz="1300" dirty="0" err="1">
                <a:solidFill>
                  <a:srgbClr val="0070C0"/>
                </a:solidFill>
              </a:rPr>
              <a:t>单身青年日益增多</a:t>
            </a:r>
            <a:r>
              <a:rPr lang="en-US" sz="1300" dirty="0">
                <a:solidFill>
                  <a:srgbClr val="0070C0"/>
                </a:solidFill>
              </a:rPr>
              <a:t>.</a:t>
            </a:r>
            <a:endParaRPr lang="en-US" sz="1300" dirty="0">
              <a:solidFill>
                <a:srgbClr val="0070C0"/>
              </a:solidFill>
            </a:endParaRPr>
          </a:p>
          <a:p>
            <a:pPr rtl="0"/>
            <a:r>
              <a:rPr lang="en-US" sz="1300" dirty="0">
                <a:solidFill>
                  <a:srgbClr val="0070C0"/>
                </a:solidFill>
              </a:rPr>
              <a:t>3、single rate of </a:t>
            </a:r>
            <a:r>
              <a:rPr lang="en-US" altLang="zh-CN" sz="1300" dirty="0" err="1">
                <a:solidFill>
                  <a:srgbClr val="0070C0"/>
                </a:solidFill>
              </a:rPr>
              <a:t>china</a:t>
            </a:r>
            <a:r>
              <a:rPr lang="en-US" altLang="zh-CN" sz="1300" dirty="0">
                <a:solidFill>
                  <a:srgbClr val="0070C0"/>
                </a:solidFill>
              </a:rPr>
              <a:t> major cities was </a:t>
            </a:r>
            <a:r>
              <a:rPr lang="en-US" sz="1300" dirty="0">
                <a:solidFill>
                  <a:srgbClr val="0070C0"/>
                </a:solidFill>
              </a:rPr>
              <a:t>more than 50% in 2019, small career circle </a:t>
            </a:r>
            <a:r>
              <a:rPr lang="en-US" altLang="zh-CN" sz="1300" dirty="0">
                <a:solidFill>
                  <a:srgbClr val="0070C0"/>
                </a:solidFill>
              </a:rPr>
              <a:t>in the workplace wa</a:t>
            </a:r>
            <a:r>
              <a:rPr lang="en-US" sz="1300" dirty="0">
                <a:solidFill>
                  <a:srgbClr val="0070C0"/>
                </a:solidFill>
              </a:rPr>
              <a:t>s an important reason for women and men being single.   我国主要城市单身率超50%</a:t>
            </a:r>
            <a:r>
              <a:rPr lang="zh-CN" altLang="en-US" sz="1300" dirty="0">
                <a:solidFill>
                  <a:srgbClr val="0070C0"/>
                </a:solidFill>
              </a:rPr>
              <a:t>，</a:t>
            </a:r>
            <a:r>
              <a:rPr lang="en-US" sz="1300" dirty="0" err="1">
                <a:solidFill>
                  <a:srgbClr val="0070C0"/>
                </a:solidFill>
                <a:sym typeface="+mn-ea"/>
              </a:rPr>
              <a:t>圈子小是职场男女单身的重要原因</a:t>
            </a:r>
            <a:r>
              <a:rPr lang="en-US" sz="1300" dirty="0">
                <a:solidFill>
                  <a:srgbClr val="0070C0"/>
                </a:solidFill>
                <a:sym typeface="+mn-ea"/>
              </a:rPr>
              <a:t>.</a:t>
            </a:r>
            <a:endParaRPr lang="en-US" sz="1300" dirty="0"/>
          </a:p>
        </p:txBody>
      </p:sp>
      <p:sp>
        <p:nvSpPr>
          <p:cNvPr id="11" name="标题 10"/>
          <p:cNvSpPr>
            <a:spLocks noGrp="1"/>
          </p:cNvSpPr>
          <p:nvPr>
            <p:ph type="title"/>
          </p:nvPr>
        </p:nvSpPr>
        <p:spPr>
          <a:xfrm>
            <a:off x="850547" y="239905"/>
            <a:ext cx="12873990" cy="583565"/>
          </a:xfrm>
        </p:spPr>
        <p:txBody>
          <a:bodyPr rtlCol="0"/>
          <a:lstStyle/>
          <a:p>
            <a:pPr rtl="0"/>
            <a:r>
              <a:rPr lang="en-US" sz="2000" dirty="0">
                <a:solidFill>
                  <a:schemeClr val="accent1">
                    <a:lumMod val="75000"/>
                  </a:schemeClr>
                </a:solidFill>
                <a:sym typeface="+mn-ea"/>
              </a:rPr>
              <a:t>2019年中国单身经济行业需求现状及发展前景分析 </a:t>
            </a:r>
            <a:r>
              <a:rPr lang="en-US" sz="2000" dirty="0" err="1">
                <a:solidFill>
                  <a:schemeClr val="accent1">
                    <a:lumMod val="75000"/>
                  </a:schemeClr>
                </a:solidFill>
                <a:sym typeface="+mn-ea"/>
              </a:rPr>
              <a:t>数亿单身人群将带动新兴市场发展</a:t>
            </a:r>
            <a:endParaRPr lang="en-US" sz="2000" dirty="0">
              <a:solidFill>
                <a:schemeClr val="accent1">
                  <a:lumMod val="75000"/>
                </a:schemeClr>
              </a:solidFill>
              <a:sym typeface="+mn-ea"/>
            </a:endParaRPr>
          </a:p>
        </p:txBody>
      </p:sp>
      <p:sp>
        <p:nvSpPr>
          <p:cNvPr id="2" name="文本框 1"/>
          <p:cNvSpPr txBox="1"/>
          <p:nvPr/>
        </p:nvSpPr>
        <p:spPr>
          <a:xfrm>
            <a:off x="678729" y="4565065"/>
            <a:ext cx="11010508" cy="1692771"/>
          </a:xfrm>
          <a:prstGeom prst="rect">
            <a:avLst/>
          </a:prstGeom>
          <a:noFill/>
        </p:spPr>
        <p:txBody>
          <a:bodyPr wrap="square" rtlCol="0">
            <a:spAutoFit/>
          </a:bodyPr>
          <a:lstStyle/>
          <a:p>
            <a:r>
              <a:rPr lang="en-US" altLang="zh-CN" sz="1300" b="1" dirty="0"/>
              <a:t>Li Galaxy, a well-known Chinese sexologist, said in an issue of "Chi-Yuan": The modern marriage system will eventually die out. She lists a set of figures: in the 1980s, 30 per cent of the population was unmarred in the US and France; By 2015, half of Americans over the age of 16 were single. According to the Civil Affairs Bureau, there are now more than 200 million young men and women in China. Whether this means the demise of the institution of marriage is unknown, but it can be seen that more and more young people are choosing to marry later, not to marry. This is particularly true in cities.</a:t>
            </a:r>
            <a:endParaRPr lang="en-US" altLang="zh-CN" sz="1300" b="1" dirty="0"/>
          </a:p>
          <a:p>
            <a:r>
              <a:rPr lang="zh-CN" altLang="en-US" sz="1300" b="1" dirty="0"/>
              <a:t>中国著名的性学专家李银河在一期《奇葩说》中语出惊人：现代婚姻制度终将消亡。 她列出了一组数据：上世纪80年代，美国和法国不结婚的人占总人口的30%； 到2015年，16岁以上的美国人，一半是单身状态。民政局的数据显示，目前中国单身青年男女人数超过2亿。是否意味着婚姻制度消亡尚不可知，但能看出的是，越来越多年轻人开始选择晚婚、不婚。</a:t>
            </a:r>
            <a:r>
              <a:rPr lang="zh-CN" altLang="en-US" sz="1300" b="1" dirty="0">
                <a:sym typeface="+mn-ea"/>
              </a:rPr>
              <a:t>在城市中，这一现象尤为明显。</a:t>
            </a:r>
            <a:endParaRPr lang="zh-CN" altLang="en-US" sz="13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p:cNvSpPr>
            <a:spLocks noGrp="1"/>
          </p:cNvSpPr>
          <p:nvPr>
            <p:ph idx="4294967295"/>
          </p:nvPr>
        </p:nvSpPr>
        <p:spPr>
          <a:xfrm>
            <a:off x="321945" y="1264202"/>
            <a:ext cx="10524344" cy="4912126"/>
          </a:xfrm>
        </p:spPr>
        <p:txBody>
          <a:bodyPr rtlCol="0"/>
          <a:lstStyle/>
          <a:p>
            <a:pPr rtl="0"/>
            <a:endParaRPr lang="en-US"/>
          </a:p>
          <a:p>
            <a:pPr rtl="0"/>
            <a:endParaRPr lang="en-US"/>
          </a:p>
        </p:txBody>
      </p:sp>
      <p:sp>
        <p:nvSpPr>
          <p:cNvPr id="11" name="标题 10"/>
          <p:cNvSpPr>
            <a:spLocks noGrp="1"/>
          </p:cNvSpPr>
          <p:nvPr>
            <p:ph type="title"/>
          </p:nvPr>
        </p:nvSpPr>
        <p:spPr>
          <a:xfrm>
            <a:off x="534035" y="587094"/>
            <a:ext cx="11353800" cy="583800"/>
          </a:xfrm>
        </p:spPr>
        <p:txBody>
          <a:bodyPr rtlCol="0"/>
          <a:lstStyle/>
          <a:p>
            <a:pPr rtl="0"/>
            <a:r>
              <a:rPr lang="en-US" altLang="zh-CN" sz="1800" dirty="0">
                <a:sym typeface="+mn-ea"/>
              </a:rPr>
              <a:t>Singles are increasing, family structure in </a:t>
            </a:r>
            <a:r>
              <a:rPr lang="en-US" altLang="zh-CN" sz="1800" dirty="0" err="1">
                <a:sym typeface="+mn-ea"/>
              </a:rPr>
              <a:t>china</a:t>
            </a:r>
            <a:r>
              <a:rPr lang="en-US" altLang="zh-CN" sz="1800" dirty="0">
                <a:sym typeface="+mn-ea"/>
              </a:rPr>
              <a:t> show a trend of singleness, in 2018, China's one-person household accounted for about 16.69%.</a:t>
            </a:r>
            <a:br>
              <a:rPr lang="en-US" altLang="zh-CN" sz="1800" dirty="0">
                <a:sym typeface="+mn-ea"/>
              </a:rPr>
            </a:br>
            <a:r>
              <a:rPr lang="zh-CN" altLang="en-US" sz="1800" dirty="0">
                <a:sym typeface="+mn-ea"/>
              </a:rPr>
              <a:t>单身日益增多，家庭呈现单身化趋势，</a:t>
            </a:r>
            <a:r>
              <a:rPr lang="en-US" altLang="zh-CN" sz="1800" dirty="0">
                <a:sym typeface="+mn-ea"/>
              </a:rPr>
              <a:t>2018</a:t>
            </a:r>
            <a:r>
              <a:rPr lang="zh-CN" altLang="en-US" sz="1800" dirty="0">
                <a:sym typeface="+mn-ea"/>
              </a:rPr>
              <a:t>年</a:t>
            </a:r>
            <a:r>
              <a:rPr lang="zh-CN" altLang="en-US" sz="1800" b="1" dirty="0"/>
              <a:t>我国一人户占比约为16.69%</a:t>
            </a:r>
            <a:r>
              <a:rPr lang="zh-CN" altLang="en-US" sz="1800" dirty="0"/>
              <a:t>。</a:t>
            </a:r>
            <a:endParaRPr lang="en-US" sz="1800" dirty="0"/>
          </a:p>
        </p:txBody>
      </p:sp>
      <p:pic>
        <p:nvPicPr>
          <p:cNvPr id="12" name="图片 3" descr="IMG_256"/>
          <p:cNvPicPr>
            <a:picLocks noChangeAspect="1"/>
          </p:cNvPicPr>
          <p:nvPr>
            <p:custDataLst>
              <p:tags r:id="rId1"/>
            </p:custDataLst>
          </p:nvPr>
        </p:nvPicPr>
        <p:blipFill>
          <a:blip r:embed="rId2"/>
          <a:stretch>
            <a:fillRect/>
          </a:stretch>
        </p:blipFill>
        <p:spPr>
          <a:xfrm>
            <a:off x="534035" y="2974340"/>
            <a:ext cx="5155565" cy="3412490"/>
          </a:xfrm>
          <a:prstGeom prst="rect">
            <a:avLst/>
          </a:prstGeom>
          <a:noFill/>
          <a:ln w="9525">
            <a:noFill/>
          </a:ln>
        </p:spPr>
      </p:pic>
      <p:pic>
        <p:nvPicPr>
          <p:cNvPr id="2" name="图片 1"/>
          <p:cNvPicPr>
            <a:picLocks noChangeAspect="1"/>
          </p:cNvPicPr>
          <p:nvPr/>
        </p:nvPicPr>
        <p:blipFill>
          <a:blip r:embed="rId3"/>
          <a:stretch>
            <a:fillRect/>
          </a:stretch>
        </p:blipFill>
        <p:spPr>
          <a:xfrm>
            <a:off x="6158230" y="2974340"/>
            <a:ext cx="5195570" cy="3412490"/>
          </a:xfrm>
          <a:prstGeom prst="rect">
            <a:avLst/>
          </a:prstGeom>
        </p:spPr>
      </p:pic>
      <p:sp>
        <p:nvSpPr>
          <p:cNvPr id="5" name="文本框 4"/>
          <p:cNvSpPr txBox="1"/>
          <p:nvPr/>
        </p:nvSpPr>
        <p:spPr>
          <a:xfrm>
            <a:off x="6242685" y="1375014"/>
            <a:ext cx="5026660" cy="4801314"/>
          </a:xfrm>
          <a:prstGeom prst="rect">
            <a:avLst/>
          </a:prstGeom>
          <a:noFill/>
        </p:spPr>
        <p:txBody>
          <a:bodyPr wrap="square" rtlCol="0">
            <a:spAutoFit/>
          </a:bodyPr>
          <a:lstStyle/>
          <a:p>
            <a:r>
              <a:rPr lang="en-US" altLang="zh-CN" b="1" dirty="0"/>
              <a:t>2.With Significantly delayed age of marriage The number of single young people is increasing</a:t>
            </a:r>
            <a:endParaRPr lang="en-US" altLang="zh-CN" b="1" dirty="0"/>
          </a:p>
          <a:p>
            <a:r>
              <a:rPr lang="en-US" altLang="zh-CN" dirty="0"/>
              <a:t>China's marriage rate continues to decline, divorce rate continues to rise, marriage rate has dropped significantly. According to statistics from the Ministry of Civil Affairs, the divorce rate in China will be 3.2% in 2018, which is little changed from 2017; The marriage rate was 7.3 percent, down 0.4 percentage points from 2017.</a:t>
            </a:r>
            <a:endParaRPr lang="zh-CN" altLang="en-US" dirty="0"/>
          </a:p>
          <a:p>
            <a:endParaRPr lang="en-US" altLang="zh-CN" b="1" dirty="0"/>
          </a:p>
          <a:p>
            <a:r>
              <a:rPr lang="zh-CN" altLang="en-US" b="1" dirty="0"/>
              <a:t>2、结婚年龄显著推迟 单身青年日益增多</a:t>
            </a:r>
            <a:endParaRPr lang="zh-CN" altLang="en-US" b="1" dirty="0"/>
          </a:p>
          <a:p>
            <a:r>
              <a:rPr lang="zh-CN" altLang="en-US" dirty="0"/>
              <a:t>中国的结婚率不断下降，离婚率持续上升，结婚率大幅度下降。据民政部统计数据显示，2018年，我国离婚率为3.2%，与2017年相比，变化不大;结婚率为7.3%，较2017年下降了0.4个百分点。</a:t>
            </a:r>
            <a:endParaRPr lang="en-US" altLang="zh-CN" dirty="0"/>
          </a:p>
          <a:p>
            <a:endParaRPr lang="en-US" altLang="zh-CN" dirty="0"/>
          </a:p>
        </p:txBody>
      </p:sp>
      <p:sp>
        <p:nvSpPr>
          <p:cNvPr id="6" name="文本框 5"/>
          <p:cNvSpPr txBox="1"/>
          <p:nvPr/>
        </p:nvSpPr>
        <p:spPr>
          <a:xfrm>
            <a:off x="678816" y="1297106"/>
            <a:ext cx="5382260" cy="5078313"/>
          </a:xfrm>
          <a:prstGeom prst="rect">
            <a:avLst/>
          </a:prstGeom>
          <a:noFill/>
        </p:spPr>
        <p:txBody>
          <a:bodyPr wrap="square" rtlCol="0">
            <a:spAutoFit/>
          </a:bodyPr>
          <a:lstStyle/>
          <a:p>
            <a:r>
              <a:rPr lang="en-US" altLang="zh-CN" b="1" dirty="0"/>
              <a:t>1.Family structure in </a:t>
            </a:r>
            <a:r>
              <a:rPr lang="en-US" altLang="zh-CN" b="1" dirty="0" err="1"/>
              <a:t>china</a:t>
            </a:r>
            <a:r>
              <a:rPr lang="zh-CN" altLang="en-US" b="1" dirty="0"/>
              <a:t> </a:t>
            </a:r>
            <a:r>
              <a:rPr lang="en-US" altLang="zh-CN" b="1" dirty="0"/>
              <a:t>shows the trend of single</a:t>
            </a:r>
            <a:endParaRPr lang="en-US" altLang="zh-CN" b="1" dirty="0"/>
          </a:p>
          <a:p>
            <a:r>
              <a:rPr lang="en-US" altLang="zh-CN" dirty="0"/>
              <a:t>In recent years, with the acceleration of the process of industrialization and the acceleration of urbanization, the pressure of marriage faced by unmarried people in China has decreased, the proportion of single households in China has gradually increased, and families have shown a trend of singleness. According to the National Bureau of Statistics, in 2018, the proportion of households per person in China will be about 16.69 percent.</a:t>
            </a:r>
            <a:endParaRPr lang="zh-CN" altLang="en-US" dirty="0"/>
          </a:p>
          <a:p>
            <a:endParaRPr lang="en-US" altLang="zh-CN" b="1" dirty="0"/>
          </a:p>
          <a:p>
            <a:r>
              <a:rPr lang="zh-CN" altLang="en-US" b="1" dirty="0"/>
              <a:t>1、家庭呈现单身化趋势</a:t>
            </a:r>
            <a:endParaRPr lang="zh-CN" altLang="en-US" b="1" dirty="0"/>
          </a:p>
          <a:p>
            <a:r>
              <a:rPr lang="zh-CN" altLang="en-US" dirty="0"/>
              <a:t>近年来，随着工业化进程的加快，城市化程度的加速，我国未婚人群面对的催婚压力有所减小，我国一人户占比逐渐增加，家庭呈现单身化趋势。据国家统计局数据显示，</a:t>
            </a:r>
            <a:r>
              <a:rPr lang="zh-CN" altLang="en-US" b="1" dirty="0"/>
              <a:t>2018年，我国一人户占比约为16.69%</a:t>
            </a:r>
            <a:r>
              <a:rPr lang="zh-CN" altLang="en-US" dirty="0"/>
              <a:t>。</a:t>
            </a:r>
            <a:r>
              <a:rPr lang="en-US" altLang="zh-CN" b="1" dirty="0"/>
              <a:t> </a:t>
            </a:r>
            <a:endParaRPr lang="en-US" altLang="zh-CN" b="1" dirty="0"/>
          </a:p>
        </p:txBody>
      </p:sp>
      <p:sp>
        <p:nvSpPr>
          <p:cNvPr id="7" name="文本框 6"/>
          <p:cNvSpPr txBox="1"/>
          <p:nvPr/>
        </p:nvSpPr>
        <p:spPr>
          <a:xfrm>
            <a:off x="490856" y="6386830"/>
            <a:ext cx="5234305" cy="677108"/>
          </a:xfrm>
          <a:prstGeom prst="rect">
            <a:avLst/>
          </a:prstGeom>
          <a:noFill/>
        </p:spPr>
        <p:txBody>
          <a:bodyPr wrap="square" rtlCol="0">
            <a:spAutoFit/>
          </a:bodyPr>
          <a:lstStyle/>
          <a:p>
            <a:pPr rtl="0"/>
            <a:r>
              <a:rPr lang="en-US" altLang="zh-CN" sz="1000" b="1" dirty="0">
                <a:sym typeface="+mn-ea"/>
              </a:rPr>
              <a:t>Figure 1. Statistics on the proportion of households per person in China for 2013-2018</a:t>
            </a:r>
            <a:r>
              <a:rPr lang="zh-CN" altLang="en-US" sz="1000" b="1" dirty="0">
                <a:sym typeface="+mn-ea"/>
              </a:rPr>
              <a:t>图</a:t>
            </a:r>
            <a:r>
              <a:rPr lang="en-US" altLang="zh-CN" sz="1000" b="1" dirty="0">
                <a:sym typeface="+mn-ea"/>
              </a:rPr>
              <a:t>1.</a:t>
            </a:r>
            <a:r>
              <a:rPr lang="en-US" sz="1000" b="1" dirty="0">
                <a:sym typeface="+mn-ea"/>
              </a:rPr>
              <a:t>2013-2018年中国一人户占比统计情况</a:t>
            </a:r>
            <a:endParaRPr lang="en-US" sz="1000" b="1" dirty="0"/>
          </a:p>
          <a:p>
            <a:pPr rtl="0"/>
            <a:endParaRPr lang="zh-CN" altLang="en-US" b="1" dirty="0"/>
          </a:p>
        </p:txBody>
      </p:sp>
      <p:sp>
        <p:nvSpPr>
          <p:cNvPr id="8" name="文本框 7"/>
          <p:cNvSpPr txBox="1"/>
          <p:nvPr/>
        </p:nvSpPr>
        <p:spPr>
          <a:xfrm>
            <a:off x="6396990" y="6386830"/>
            <a:ext cx="5253990" cy="400110"/>
          </a:xfrm>
          <a:prstGeom prst="rect">
            <a:avLst/>
          </a:prstGeom>
          <a:noFill/>
        </p:spPr>
        <p:txBody>
          <a:bodyPr wrap="square" rtlCol="0">
            <a:spAutoFit/>
          </a:bodyPr>
          <a:lstStyle/>
          <a:p>
            <a:r>
              <a:rPr lang="en-US" altLang="zh-CN" sz="1000" b="1" dirty="0"/>
              <a:t>Statistics on China's marriage and divorce rates for 2013-2018</a:t>
            </a:r>
            <a:endParaRPr lang="en-US" altLang="zh-CN" sz="1000" b="1" dirty="0"/>
          </a:p>
          <a:p>
            <a:r>
              <a:rPr lang="zh-CN" altLang="en-US" sz="1000" b="1" dirty="0"/>
              <a:t>2013-2018年中国结婚率、离婚率统计情况</a:t>
            </a:r>
            <a:endParaRPr lang="zh-CN" altLang="en-US" sz="10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包含火车、铁轨和鲜花的图片"/>
          <p:cNvPicPr>
            <a:picLocks noGrp="1" noChangeAspect="1"/>
          </p:cNvPicPr>
          <p:nvPr>
            <p:ph type="pic" sz="quarter" idx="11"/>
          </p:nvPr>
        </p:nvPicPr>
        <p:blipFill>
          <a:blip r:embed="rId1"/>
          <a:srcRect/>
          <a:stretch>
            <a:fillRect/>
          </a:stretch>
        </p:blipFill>
        <p:spPr>
          <a:xfrm>
            <a:off x="9182806" y="37554"/>
            <a:ext cx="3009193" cy="3707132"/>
          </a:xfrm>
        </p:spPr>
      </p:pic>
      <p:sp>
        <p:nvSpPr>
          <p:cNvPr id="3" name="标题 40"/>
          <p:cNvSpPr>
            <a:spLocks noGrp="1"/>
          </p:cNvSpPr>
          <p:nvPr/>
        </p:nvSpPr>
        <p:spPr>
          <a:xfrm>
            <a:off x="307975" y="-75414"/>
            <a:ext cx="11576050"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pPr rtl="0"/>
            <a:r>
              <a:rPr lang="zh-CN" altLang="en-US" dirty="0">
                <a:solidFill>
                  <a:schemeClr val="accent1">
                    <a:lumMod val="75000"/>
                  </a:schemeClr>
                </a:solidFill>
              </a:rPr>
              <a:t>主要的服务种类及赢利点</a:t>
            </a:r>
            <a:r>
              <a:rPr lang="en-US" altLang="zh-CN" dirty="0">
                <a:solidFill>
                  <a:schemeClr val="accent1">
                    <a:lumMod val="75000"/>
                  </a:schemeClr>
                </a:solidFill>
              </a:rPr>
              <a:t>---</a:t>
            </a:r>
            <a:r>
              <a:rPr lang="zh-CN" altLang="en-US" dirty="0">
                <a:solidFill>
                  <a:schemeClr val="accent1">
                    <a:lumMod val="75000"/>
                  </a:schemeClr>
                </a:solidFill>
              </a:rPr>
              <a:t>主要服务于单身群体及单身家庭</a:t>
            </a:r>
            <a:endParaRPr lang="en-US" dirty="0">
              <a:solidFill>
                <a:schemeClr val="accent1">
                  <a:lumMod val="75000"/>
                </a:schemeClr>
              </a:solidFill>
            </a:endParaRPr>
          </a:p>
        </p:txBody>
      </p:sp>
      <p:sp>
        <p:nvSpPr>
          <p:cNvPr id="5" name="内容占位符 4"/>
          <p:cNvSpPr>
            <a:spLocks noGrp="1"/>
          </p:cNvSpPr>
          <p:nvPr>
            <p:ph idx="4294967295"/>
          </p:nvPr>
        </p:nvSpPr>
        <p:spPr>
          <a:xfrm>
            <a:off x="-131975" y="-141556"/>
            <a:ext cx="9605912" cy="5238806"/>
          </a:xfrm>
        </p:spPr>
        <p:txBody>
          <a:bodyPr rtlCol="0">
            <a:normAutofit fontScale="25000" lnSpcReduction="20000"/>
          </a:bodyPr>
          <a:lstStyle/>
          <a:p>
            <a:pPr marL="36195" indent="0">
              <a:lnSpc>
                <a:spcPct val="220000"/>
              </a:lnSpc>
              <a:buNone/>
            </a:pPr>
            <a:endParaRPr lang="en-US" altLang="zh-CN" sz="4200" b="1" dirty="0">
              <a:sym typeface="+mn-ea"/>
            </a:endParaRPr>
          </a:p>
          <a:p>
            <a:pPr marL="360045" indent="-323850">
              <a:lnSpc>
                <a:spcPct val="220000"/>
              </a:lnSpc>
            </a:pPr>
            <a:r>
              <a:rPr lang="en-US" altLang="zh-CN" sz="4200" b="1" dirty="0">
                <a:sym typeface="+mn-ea"/>
              </a:rPr>
              <a:t>Membership services (diversified blockchain social services: Not limited to traditional marriage agency services, but also for those who believe that marriage will reduce the quality of life, thus prefer single unmarried life style, and LGBTQ.   to provide long-term happy family building planning and media services. The Nova River Single Blockchain provide safe social contact service  characterized by  traceable recording interaction between the two parties, such as financial dealings, their important activities,  commitments and performance. Build a public welfare community for members with a diversified family concept, and strive for the progress of social welfare and related laws and policies.   </a:t>
            </a:r>
            <a:r>
              <a:rPr lang="zh-CN" altLang="en-US" sz="4200" b="1" dirty="0">
                <a:sym typeface="+mn-ea"/>
              </a:rPr>
              <a:t>会员服务（多元化的区块链社交服务）：不限于传统的婚介服务，也为了那些认为婚姻会降低生活质量的单身不婚人士及</a:t>
            </a:r>
            <a:r>
              <a:rPr lang="en-US" altLang="zh-CN" sz="4200" b="1" dirty="0">
                <a:sym typeface="+mn-ea"/>
              </a:rPr>
              <a:t>LGBTQ</a:t>
            </a:r>
            <a:r>
              <a:rPr lang="zh-CN" altLang="en-US" sz="4200" b="1" dirty="0">
                <a:sym typeface="+mn-ea"/>
              </a:rPr>
              <a:t>人群提供长期的幸福家庭建设规划及媒介服务 。</a:t>
            </a:r>
            <a:r>
              <a:rPr lang="en-US" altLang="zh-CN" sz="4200" b="1" dirty="0">
                <a:sym typeface="+mn-ea"/>
              </a:rPr>
              <a:t>.Nova River Single Blockchain Social Service</a:t>
            </a:r>
            <a:r>
              <a:rPr lang="zh-CN" altLang="en-US" sz="4200" b="1" dirty="0">
                <a:sym typeface="+mn-ea"/>
              </a:rPr>
              <a:t>提供安全的社交服务，其特点是可追溯记录双方之间的互动，例如他们的财务交易，他们的重要活动，他们的重要承诺和表现。 为有多元化家庭理念的会员搭建公益社群，争取社会福利及相关的法律政策的进步。</a:t>
            </a:r>
            <a:endParaRPr lang="en-US" altLang="zh-CN" sz="4200" b="1" dirty="0">
              <a:sym typeface="+mn-ea"/>
            </a:endParaRPr>
          </a:p>
          <a:p>
            <a:pPr marL="360045" indent="-323850">
              <a:lnSpc>
                <a:spcPct val="220000"/>
              </a:lnSpc>
            </a:pPr>
            <a:r>
              <a:rPr lang="en-US" altLang="zh-CN" sz="4200" b="1" dirty="0">
                <a:sym typeface="+mn-ea"/>
              </a:rPr>
              <a:t>provides gene sequencing services for social blockchain customs(Side C), a blockchain platform to intermediate the searching,  storing, buying and selling of genomic data between social blockchain customs and Pharmaceutical and Health Services, Medical Research Institutes, Insurance Companies, (Side C). Health medicine data in the hands of social blockchain members (side C), to check encrypted medical data, side B need to pay the member( side C),  with  encryption processing those </a:t>
            </a:r>
            <a:r>
              <a:rPr lang="en-US" altLang="zh-CN" sz="4200" b="1" dirty="0" err="1">
                <a:sym typeface="+mn-ea"/>
              </a:rPr>
              <a:t>datadoes</a:t>
            </a:r>
            <a:r>
              <a:rPr lang="en-US" altLang="zh-CN" sz="4200" b="1" dirty="0">
                <a:sym typeface="+mn-ea"/>
              </a:rPr>
              <a:t> not disclose C-side privacy.  </a:t>
            </a:r>
            <a:r>
              <a:rPr lang="zh-CN" altLang="en-US" sz="4200" b="1" dirty="0">
                <a:sym typeface="+mn-ea"/>
              </a:rPr>
              <a:t>为社交平台会员提供基因测序服务，会员可以在平台向医药及健康服务公司、医疗科研机构，保险公司等出售基因数据及医学数据。基因及医学数据掌握在会员手中，平台对数据做加密处理，不泄露会员的端隐私的医学数据。</a:t>
            </a:r>
            <a:endParaRPr lang="en-US" altLang="zh-CN" sz="4200" b="1" dirty="0">
              <a:sym typeface="+mn-ea"/>
            </a:endParaRPr>
          </a:p>
          <a:p>
            <a:pPr marL="360045" indent="-323850">
              <a:lnSpc>
                <a:spcPct val="220000"/>
              </a:lnSpc>
            </a:pPr>
            <a:r>
              <a:rPr lang="en-US" altLang="zh-CN" sz="4200" b="1" dirty="0">
                <a:sym typeface="+mn-ea"/>
              </a:rPr>
              <a:t>Provide members with Assisted Birth Planning Counselling Services for singles  families, provide family planning related Health service such as reproductive health counseling service . Provide DNA and Medical Data Depository Services with encryption process for blockchain social platform members ,which is also the Health Archives data Depository Services for members. </a:t>
            </a:r>
            <a:r>
              <a:rPr lang="zh-CN" altLang="en-US" sz="4200" b="1" dirty="0">
                <a:sym typeface="+mn-ea"/>
              </a:rPr>
              <a:t>为区块链社交平台会员提供辅助生育规划咨询服务：主要为单身人士和单身家庭做健康规划，家庭生育规划及辅助生育规划。医学数据存证业务：提供医学数据存证服务，健康档案服务。</a:t>
            </a:r>
            <a:endParaRPr lang="en-US" altLang="zh-CN" sz="4200" b="1" dirty="0">
              <a:sym typeface="+mn-ea"/>
            </a:endParaRPr>
          </a:p>
          <a:p>
            <a:pPr marL="360045" indent="-323850">
              <a:lnSpc>
                <a:spcPct val="220000"/>
              </a:lnSpc>
            </a:pPr>
            <a:endParaRPr lang="zh-CN" altLang="zh-CN" sz="4200" dirty="0">
              <a:effectLst/>
              <a:latin typeface="宋体" panose="02010600030101010101" pitchFamily="2" charset="-122"/>
              <a:ea typeface="宋体" panose="02010600030101010101" pitchFamily="2" charset="-122"/>
              <a:cs typeface="宋体" panose="02010600030101010101" pitchFamily="2" charset="-122"/>
            </a:endParaRPr>
          </a:p>
          <a:p>
            <a:endParaRPr lang="en-US" altLang="zh-CN" b="1" dirty="0">
              <a:sym typeface="+mn-ea"/>
            </a:endParaRPr>
          </a:p>
          <a:p>
            <a:endParaRPr lang="en-US" altLang="zh-CN" b="1" dirty="0">
              <a:sym typeface="+mn-ea"/>
            </a:endParaRPr>
          </a:p>
          <a:p>
            <a:endParaRPr lang="en-US" b="1" dirty="0">
              <a:sym typeface="+mn-ea"/>
            </a:endParaRPr>
          </a:p>
          <a:p>
            <a:pPr rtl="0"/>
            <a:endParaRPr lang="en-US" b="1" dirty="0">
              <a:sym typeface="+mn-ea"/>
            </a:endParaRPr>
          </a:p>
          <a:p>
            <a:pPr rtl="0"/>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3166782" y="1745516"/>
            <a:ext cx="9025218"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16" name="标题 10"/>
          <p:cNvSpPr txBox="1"/>
          <p:nvPr/>
        </p:nvSpPr>
        <p:spPr>
          <a:xfrm>
            <a:off x="5835976" y="1312775"/>
            <a:ext cx="6458580"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en-US" altLang="zh-CN" sz="1800" dirty="0">
                <a:latin typeface="Segoe UI Web (West European)"/>
              </a:rPr>
              <a:t>NOVA RIVER family social Blockchain</a:t>
            </a:r>
            <a:br>
              <a:rPr lang="en-US" altLang="zh-CN" sz="1800" dirty="0">
                <a:latin typeface="Segoe UI Web (West European)"/>
              </a:rPr>
            </a:br>
            <a:r>
              <a:rPr lang="en-US" altLang="zh-CN" sz="1800" dirty="0">
                <a:latin typeface="Segoe UI Web (West European)"/>
              </a:rPr>
              <a:t>  Platform- provide block chain  social service for</a:t>
            </a:r>
            <a:r>
              <a:rPr lang="zh-CN" altLang="en-US" sz="1800" dirty="0">
                <a:latin typeface="Segoe UI Web (West European)"/>
              </a:rPr>
              <a:t> </a:t>
            </a:r>
            <a:r>
              <a:rPr lang="en-US" altLang="zh-CN" sz="1800" dirty="0">
                <a:latin typeface="Segoe UI Web (West European)"/>
              </a:rPr>
              <a:t>singles  and Additional services related to</a:t>
            </a:r>
            <a:r>
              <a:rPr lang="zh-CN" altLang="en-US" sz="1800" dirty="0">
                <a:latin typeface="Segoe UI Web (West European)"/>
              </a:rPr>
              <a:t> </a:t>
            </a:r>
            <a:r>
              <a:rPr lang="en-US" altLang="zh-CN" sz="1800" dirty="0">
                <a:latin typeface="Segoe UI Web (West European)"/>
              </a:rPr>
              <a:t>family health </a:t>
            </a:r>
            <a:endParaRPr lang="en-US" altLang="zh-CN" sz="1800" dirty="0">
              <a:latin typeface="Segoe UI Web (West European)"/>
            </a:endParaRPr>
          </a:p>
          <a:p>
            <a:endParaRPr lang="en-US" altLang="zh-CN" sz="1800" dirty="0"/>
          </a:p>
          <a:p>
            <a:r>
              <a:rPr lang="zh-CN" altLang="en-US" sz="1800" dirty="0"/>
              <a:t>新星河家庭社交服务区块链平台提供</a:t>
            </a:r>
            <a:r>
              <a:rPr lang="en-US" altLang="zh-CN" sz="1800" dirty="0"/>
              <a:t>---</a:t>
            </a:r>
            <a:r>
              <a:rPr lang="zh-CN" altLang="en-US" sz="1800" dirty="0"/>
              <a:t>单身区块链社交服务及与家庭健康相关得附加服务</a:t>
            </a:r>
            <a:endParaRPr lang="en-US" altLang="zh-CN" sz="1800" dirty="0"/>
          </a:p>
          <a:p>
            <a:endParaRPr lang="zh-CN" altLang="en-US" sz="1800" dirty="0"/>
          </a:p>
        </p:txBody>
      </p:sp>
      <p:sp>
        <p:nvSpPr>
          <p:cNvPr id="17" name="内容占位符 17"/>
          <p:cNvSpPr txBox="1"/>
          <p:nvPr/>
        </p:nvSpPr>
        <p:spPr>
          <a:xfrm>
            <a:off x="4052902" y="2677427"/>
            <a:ext cx="7563853" cy="5297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1" dirty="0">
                <a:sym typeface="+mn-ea"/>
              </a:rPr>
              <a:t>customs should be  </a:t>
            </a:r>
            <a:r>
              <a:rPr lang="en-US" altLang="zh-CN" sz="1900" b="1" dirty="0">
                <a:sym typeface="+mn-ea"/>
              </a:rPr>
              <a:t>the </a:t>
            </a:r>
            <a:r>
              <a:rPr lang="en-US" sz="1900" b="1" dirty="0">
                <a:sym typeface="+mn-ea"/>
              </a:rPr>
              <a:t>singles citizens who is more than 18 years old , without criminal record.</a:t>
            </a:r>
            <a:r>
              <a:rPr lang="zh-CN" altLang="en-US" sz="1900" b="1" dirty="0">
                <a:sym typeface="+mn-ea"/>
              </a:rPr>
              <a:t>  </a:t>
            </a:r>
            <a:r>
              <a:rPr lang="en-US" sz="1900" b="1" dirty="0">
                <a:sym typeface="+mn-ea"/>
              </a:rPr>
              <a:t>Provides custom with  member-style social service using  blockchain technology, which is  more traceable, safer. </a:t>
            </a:r>
            <a:endParaRPr lang="en-US" sz="1900" b="1" dirty="0">
              <a:sym typeface="+mn-ea"/>
            </a:endParaRPr>
          </a:p>
          <a:p>
            <a:r>
              <a:rPr lang="en-US" sz="1900" b="1" dirty="0">
                <a:sym typeface="+mn-ea"/>
              </a:rPr>
              <a:t>provides gene sequencing services for member, and mediate the searching, storing, buying and selling of genomic data</a:t>
            </a:r>
            <a:r>
              <a:rPr lang="zh-CN" altLang="en-US" sz="1900" b="1" dirty="0">
                <a:sym typeface="+mn-ea"/>
              </a:rPr>
              <a:t>，</a:t>
            </a:r>
            <a:r>
              <a:rPr lang="en-US" sz="1900" b="1" dirty="0">
                <a:sym typeface="+mn-ea"/>
              </a:rPr>
              <a:t> provides reproductive health counseling service.</a:t>
            </a:r>
            <a:endParaRPr lang="en-US" sz="1900" b="1" dirty="0">
              <a:sym typeface="+mn-ea"/>
            </a:endParaRPr>
          </a:p>
          <a:p>
            <a:endParaRPr lang="en-US" sz="1900" b="1" dirty="0">
              <a:sym typeface="+mn-ea"/>
            </a:endParaRPr>
          </a:p>
          <a:p>
            <a:r>
              <a:rPr lang="zh-CN" altLang="en-US" sz="1900" b="1" dirty="0">
                <a:sym typeface="+mn-ea"/>
              </a:rPr>
              <a:t>客户应为年满</a:t>
            </a:r>
            <a:r>
              <a:rPr lang="en-US" altLang="zh-CN" sz="1900" b="1" dirty="0">
                <a:sym typeface="+mn-ea"/>
              </a:rPr>
              <a:t>18</a:t>
            </a:r>
            <a:r>
              <a:rPr lang="zh-CN" altLang="en-US" sz="1900" b="1" dirty="0">
                <a:sym typeface="+mn-ea"/>
              </a:rPr>
              <a:t>岁，无犯罪记录的单身公民。 使用区块链技术提供定制会员式社交服务平台，更可追溯，更安全。</a:t>
            </a:r>
            <a:endParaRPr lang="en-US" altLang="zh-CN" sz="1900" b="1" dirty="0">
              <a:sym typeface="+mn-ea"/>
            </a:endParaRPr>
          </a:p>
          <a:p>
            <a:endParaRPr lang="en-US" altLang="zh-CN" sz="1900" b="1" dirty="0">
              <a:sym typeface="+mn-ea"/>
            </a:endParaRPr>
          </a:p>
          <a:p>
            <a:r>
              <a:rPr lang="zh-CN" altLang="en-US" sz="1900" b="1" dirty="0">
                <a:sym typeface="+mn-ea"/>
              </a:rPr>
              <a:t>为会员提供基因测序服务，并提供基因组数据的搜索、储存、买卖交易服务平台，提供生殖健康咨询服务。</a:t>
            </a:r>
            <a:endParaRPr lang="en-US" sz="1900" b="1" dirty="0">
              <a:sym typeface="+mn-ea"/>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33"/>
    </mc:Choice>
    <mc:Fallback>
      <p:transition spd="slow" advTm="10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4050930" y="1178313"/>
            <a:ext cx="8241654"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16" name="标题 10"/>
          <p:cNvSpPr txBox="1"/>
          <p:nvPr/>
        </p:nvSpPr>
        <p:spPr>
          <a:xfrm>
            <a:off x="5951288" y="1578668"/>
            <a:ext cx="6165850"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dirty="0">
                <a:solidFill>
                  <a:schemeClr val="accent1">
                    <a:lumMod val="75000"/>
                  </a:schemeClr>
                </a:solidFill>
              </a:rPr>
              <a:t>provides gene sequencing services for member, and mediate the searching, storing, buying and selling of genomic data， provides reproductive health counseling service.</a:t>
            </a:r>
            <a:br>
              <a:rPr lang="en-US" altLang="zh-CN" sz="1400" dirty="0">
                <a:solidFill>
                  <a:schemeClr val="accent1">
                    <a:lumMod val="75000"/>
                  </a:schemeClr>
                </a:solidFill>
                <a:latin typeface="Segoe UI Web (West European)"/>
              </a:rPr>
            </a:br>
            <a:r>
              <a:rPr lang="en-US" altLang="zh-CN" sz="1800" dirty="0"/>
              <a:t> </a:t>
            </a:r>
            <a:endParaRPr lang="zh-CN" altLang="en-US" sz="1800" dirty="0"/>
          </a:p>
        </p:txBody>
      </p:sp>
      <p:sp>
        <p:nvSpPr>
          <p:cNvPr id="2" name="文本框 1"/>
          <p:cNvSpPr txBox="1"/>
          <p:nvPr/>
        </p:nvSpPr>
        <p:spPr>
          <a:xfrm>
            <a:off x="4279769" y="635670"/>
            <a:ext cx="8308934" cy="8956298"/>
          </a:xfrm>
          <a:prstGeom prst="rect">
            <a:avLst/>
          </a:prstGeom>
          <a:noFill/>
        </p:spPr>
        <p:txBody>
          <a:bodyPr wrap="square" rtlCol="0">
            <a:spAutoFit/>
          </a:bodyPr>
          <a:lstStyle/>
          <a:p>
            <a:r>
              <a:rPr lang="zh-CN" altLang="en-US" b="1" dirty="0">
                <a:sym typeface="+mn-ea"/>
              </a:rPr>
              <a:t>。</a:t>
            </a:r>
            <a:endParaRPr lang="en-US" altLang="zh-CN" b="1" dirty="0">
              <a:sym typeface="+mn-ea"/>
            </a:endParaRPr>
          </a:p>
          <a:p>
            <a:endParaRPr lang="en-US" altLang="zh-CN" b="1" dirty="0">
              <a:sym typeface="+mn-ea"/>
            </a:endParaRPr>
          </a:p>
          <a:p>
            <a:r>
              <a:rPr lang="en-US" altLang="zh-CN" b="1" dirty="0">
                <a:sym typeface="+mn-ea"/>
              </a:rPr>
              <a:t>                    </a:t>
            </a:r>
            <a:endParaRPr lang="en-US" b="1" dirty="0">
              <a:sym typeface="+mn-ea"/>
            </a:endParaRPr>
          </a:p>
          <a:p>
            <a:endParaRPr lang="zh-CN" altLang="en-US" dirty="0"/>
          </a:p>
          <a:p>
            <a:endParaRPr lang="zh-CN" altLang="en-US" dirty="0"/>
          </a:p>
          <a:p>
            <a:endParaRPr lang="zh-CN" altLang="en-US" dirty="0"/>
          </a:p>
          <a:p>
            <a:endParaRPr lang="zh-CN" altLang="en-US" dirty="0"/>
          </a:p>
          <a:p>
            <a:endParaRPr lang="zh-CN" altLang="en-US" dirty="0"/>
          </a:p>
          <a:p>
            <a:r>
              <a:rPr lang="en-US" altLang="zh-CN" b="1" dirty="0">
                <a:solidFill>
                  <a:schemeClr val="accent1">
                    <a:lumMod val="50000"/>
                  </a:schemeClr>
                </a:solidFill>
              </a:rPr>
              <a:t>blokchain </a:t>
            </a:r>
            <a:r>
              <a:rPr lang="zh-CN" altLang="en-US" b="1" dirty="0">
                <a:solidFill>
                  <a:schemeClr val="accent1">
                    <a:lumMod val="50000"/>
                  </a:schemeClr>
                </a:solidFill>
              </a:rPr>
              <a:t>social platform member</a:t>
            </a:r>
            <a:r>
              <a:rPr lang="en-US" altLang="zh-CN" b="1" dirty="0">
                <a:solidFill>
                  <a:schemeClr val="accent1">
                    <a:lumMod val="50000"/>
                  </a:schemeClr>
                </a:solidFill>
              </a:rPr>
              <a:t>s</a:t>
            </a:r>
            <a:r>
              <a:rPr lang="zh-CN" altLang="en-US" b="1" dirty="0">
                <a:solidFill>
                  <a:schemeClr val="accent1">
                    <a:lumMod val="50000"/>
                  </a:schemeClr>
                </a:solidFill>
              </a:rPr>
              <a:t> </a:t>
            </a:r>
            <a:r>
              <a:rPr lang="en-US" altLang="zh-CN" b="1" dirty="0">
                <a:solidFill>
                  <a:schemeClr val="accent1">
                    <a:lumMod val="50000"/>
                  </a:schemeClr>
                </a:solidFill>
              </a:rPr>
              <a:t>who buy our gene sequencing services and put their gene data on our platform for  </a:t>
            </a:r>
            <a:r>
              <a:rPr b="1" dirty="0">
                <a:solidFill>
                  <a:schemeClr val="accent1">
                    <a:lumMod val="50000"/>
                  </a:schemeClr>
                </a:solidFill>
              </a:rPr>
              <a:t>storing,</a:t>
            </a:r>
            <a:r>
              <a:rPr lang="en-US" b="1" dirty="0">
                <a:solidFill>
                  <a:schemeClr val="accent1">
                    <a:lumMod val="50000"/>
                  </a:schemeClr>
                </a:solidFill>
              </a:rPr>
              <a:t> their</a:t>
            </a:r>
            <a:r>
              <a:rPr b="1" dirty="0">
                <a:solidFill>
                  <a:schemeClr val="accent1">
                    <a:lumMod val="50000"/>
                  </a:schemeClr>
                </a:solidFill>
              </a:rPr>
              <a:t> buying and selling</a:t>
            </a:r>
            <a:r>
              <a:rPr lang="en-US" b="1" dirty="0">
                <a:solidFill>
                  <a:schemeClr val="accent1">
                    <a:lumMod val="50000"/>
                  </a:schemeClr>
                </a:solidFill>
              </a:rPr>
              <a:t> cashes</a:t>
            </a:r>
            <a:r>
              <a:rPr lang="zh-CN" altLang="en-US" b="1" dirty="0">
                <a:solidFill>
                  <a:schemeClr val="accent1">
                    <a:lumMod val="50000"/>
                  </a:schemeClr>
                </a:solidFill>
              </a:rPr>
              <a:t> can deduct their member service fee</a:t>
            </a:r>
            <a:r>
              <a:rPr lang="en-US" altLang="zh-CN" b="1" dirty="0">
                <a:solidFill>
                  <a:schemeClr val="accent1">
                    <a:lumMod val="50000"/>
                  </a:schemeClr>
                </a:solidFill>
              </a:rPr>
              <a:t> for blockchain social platform</a:t>
            </a:r>
            <a:r>
              <a:rPr lang="en-US" altLang="zh-CN" dirty="0">
                <a:solidFill>
                  <a:schemeClr val="accent1">
                    <a:lumMod val="50000"/>
                  </a:schemeClr>
                </a:solidFill>
              </a:rPr>
              <a:t>.</a:t>
            </a:r>
            <a:endParaRPr lang="en-US" altLang="zh-CN" dirty="0">
              <a:solidFill>
                <a:schemeClr val="accent1">
                  <a:lumMod val="50000"/>
                </a:schemeClr>
              </a:solidFill>
            </a:endParaRPr>
          </a:p>
          <a:p>
            <a:r>
              <a:rPr lang="en-US" altLang="zh-CN" dirty="0"/>
              <a:t> </a:t>
            </a:r>
            <a:endParaRPr lang="en-US" altLang="zh-CN" dirty="0"/>
          </a:p>
          <a:p>
            <a:r>
              <a:rPr lang="zh-CN" altLang="en-US" dirty="0"/>
              <a:t>Directly connecting data holders and data buyers</a:t>
            </a:r>
            <a:endParaRPr lang="zh-CN" altLang="en-US" dirty="0"/>
          </a:p>
          <a:p>
            <a:r>
              <a:rPr lang="zh-CN" altLang="en-US" dirty="0"/>
              <a:t>•    Sharing data by individuals through the network while maintaining the ownership of data</a:t>
            </a:r>
            <a:endParaRPr lang="zh-CN" altLang="en-US" dirty="0"/>
          </a:p>
          <a:p>
            <a:r>
              <a:rPr lang="zh-CN" altLang="en-US" dirty="0"/>
              <a:t>•    Avoid centralization of databases</a:t>
            </a:r>
            <a:endParaRPr lang="zh-CN" altLang="en-US" dirty="0"/>
          </a:p>
          <a:p>
            <a:r>
              <a:rPr lang="zh-CN" altLang="en-US" dirty="0"/>
              <a:t> leverage blockchain technology to eliminate the middleman and empower </a:t>
            </a:r>
            <a:r>
              <a:rPr lang="en-US" altLang="zh-CN" dirty="0"/>
              <a:t>member of social blockchain platform</a:t>
            </a:r>
            <a:r>
              <a:rPr lang="zh-CN" altLang="en-US" dirty="0"/>
              <a:t> to own their personal genomic data. This will effectively lower sequencing costs and   enhance data privacy, resulting in growth of genomic data. Our open protocol will leverage the genomic data growth by enabling data buyers to efﬁciently aggregate standardized data from many individuals and genomic databanks</a:t>
            </a:r>
            <a:r>
              <a:rPr lang="en-US" altLang="zh-CN" dirty="0"/>
              <a:t>.</a:t>
            </a:r>
            <a:endParaRPr lang="zh-CN" altLang="en-US" dirty="0"/>
          </a:p>
          <a:p>
            <a:r>
              <a:rPr lang="zh-CN" altLang="en-US" dirty="0">
                <a:sym typeface="+mn-ea"/>
              </a:rPr>
              <a:t> </a:t>
            </a: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3" name="文本框 2"/>
          <p:cNvSpPr txBox="1"/>
          <p:nvPr/>
        </p:nvSpPr>
        <p:spPr>
          <a:xfrm>
            <a:off x="261546" y="5113819"/>
            <a:ext cx="3221251" cy="1338828"/>
          </a:xfrm>
          <a:prstGeom prst="rect">
            <a:avLst/>
          </a:prstGeom>
          <a:noFill/>
        </p:spPr>
        <p:txBody>
          <a:bodyPr wrap="square" rtlCol="0">
            <a:spAutoFit/>
          </a:bodyPr>
          <a:lstStyle/>
          <a:p>
            <a:r>
              <a:rPr lang="en-US" altLang="zh-CN" sz="900" b="1" dirty="0" err="1"/>
              <a:t>blokchain</a:t>
            </a:r>
            <a:r>
              <a:rPr lang="zh-CN" altLang="en-US" sz="900" b="1" dirty="0"/>
              <a:t>社交平台会员购买我们的基因测序服务，并将基因数据放在我们的平台上进行存储，他们的买卖现金可以扣除区块链社交平台的会员服务费。  直接连接数据持有者和数据购买者 </a:t>
            </a:r>
            <a:r>
              <a:rPr lang="en-US" altLang="zh-CN" sz="900" b="1" dirty="0"/>
              <a:t>•</a:t>
            </a:r>
            <a:r>
              <a:rPr lang="zh-CN" altLang="en-US" sz="900" b="1" dirty="0"/>
              <a:t>个人通过网络共享数据，同时保持数据的所有权 </a:t>
            </a:r>
            <a:r>
              <a:rPr lang="en-US" altLang="zh-CN" sz="900" b="1" dirty="0"/>
              <a:t>•</a:t>
            </a:r>
            <a:r>
              <a:rPr lang="zh-CN" altLang="en-US" sz="900" b="1" dirty="0"/>
              <a:t>避免数据库集中化 利用区块链技术消除中间人并使人们能够拥有他们的个人基因组数据。这将有效地降低测序成本并增强数据隐私，从而导致基因组数据的增长。我们的开放协议将利用基因组数据的增长，通过缩减数据购买者来有效地聚合来自许多个人和基因组数据库的标准化数据。</a:t>
            </a:r>
            <a:endParaRPr lang="zh-CN" altLang="en-US" sz="9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4050930" y="1178313"/>
            <a:ext cx="8241654"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16" name="标题 10"/>
          <p:cNvSpPr txBox="1"/>
          <p:nvPr/>
        </p:nvSpPr>
        <p:spPr>
          <a:xfrm>
            <a:off x="6458045" y="1304681"/>
            <a:ext cx="4513126"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zh-CN" altLang="en-US" sz="1800" dirty="0"/>
              <a:t>医学数据存贮、医学的数据交易、单身小家庭社交、 </a:t>
            </a:r>
            <a:r>
              <a:rPr lang="en-US" altLang="zh-CN" sz="1800" dirty="0"/>
              <a:t>3</a:t>
            </a:r>
            <a:r>
              <a:rPr lang="zh-CN" altLang="en-US" sz="1800" dirty="0"/>
              <a:t>个服务</a:t>
            </a:r>
            <a:r>
              <a:rPr lang="en-US" altLang="zh-CN" sz="1400" dirty="0">
                <a:latin typeface="Segoe UI Web (West European)"/>
              </a:rPr>
              <a:t>Medical data storage, medical data transactions, single  family social, 3 service directions </a:t>
            </a:r>
            <a:br>
              <a:rPr lang="en-US" altLang="zh-CN" sz="1400" dirty="0">
                <a:latin typeface="Segoe UI Web (West European)"/>
              </a:rPr>
            </a:br>
            <a:r>
              <a:rPr lang="en-US" altLang="zh-CN" sz="1800" dirty="0"/>
              <a:t> </a:t>
            </a:r>
            <a:endParaRPr lang="zh-CN" altLang="en-US" sz="18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7255" r="5389"/>
          <a:stretch>
            <a:fillRect/>
          </a:stretch>
        </p:blipFill>
        <p:spPr>
          <a:xfrm>
            <a:off x="5364870" y="2818614"/>
            <a:ext cx="5609813" cy="40075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3883844" y="964552"/>
            <a:ext cx="8241654"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16" name="标题 10"/>
          <p:cNvSpPr txBox="1"/>
          <p:nvPr/>
        </p:nvSpPr>
        <p:spPr>
          <a:xfrm>
            <a:off x="6735479" y="595241"/>
            <a:ext cx="4513126"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br>
              <a:rPr lang="en-US" altLang="zh-CN" sz="1400" dirty="0">
                <a:latin typeface="Segoe UI Web (West European)"/>
              </a:rPr>
            </a:br>
            <a:r>
              <a:rPr lang="en-US" altLang="zh-CN" sz="1800" dirty="0"/>
              <a:t> </a:t>
            </a:r>
            <a:endParaRPr lang="zh-CN" altLang="en-US" sz="1800" dirty="0"/>
          </a:p>
        </p:txBody>
      </p:sp>
      <p:sp>
        <p:nvSpPr>
          <p:cNvPr id="2" name="文本框 1"/>
          <p:cNvSpPr txBox="1"/>
          <p:nvPr/>
        </p:nvSpPr>
        <p:spPr>
          <a:xfrm>
            <a:off x="4803991" y="2923483"/>
            <a:ext cx="6901815" cy="2308324"/>
          </a:xfrm>
          <a:prstGeom prst="rect">
            <a:avLst/>
          </a:prstGeom>
          <a:noFill/>
        </p:spPr>
        <p:txBody>
          <a:bodyPr wrap="square" rtlCol="0">
            <a:spAutoFit/>
          </a:bodyPr>
          <a:lstStyle/>
          <a:p>
            <a:r>
              <a:rPr lang="zh-CN" altLang="en-US" dirty="0"/>
              <a:t>•    A platform to mediate the searching, storing, buying and selling of genomic data</a:t>
            </a:r>
            <a:endParaRPr lang="zh-CN" altLang="en-US" dirty="0"/>
          </a:p>
          <a:p>
            <a:r>
              <a:rPr lang="zh-CN" altLang="en-US" dirty="0"/>
              <a:t>•    Individuals may choose to allow scientists</a:t>
            </a:r>
            <a:r>
              <a:rPr lang="en-US" altLang="zh-CN" dirty="0"/>
              <a:t>, medical research institutions, pharmaceutical health companies, insurance companies,, other proved sides ,etc. </a:t>
            </a:r>
            <a:r>
              <a:rPr lang="zh-CN" altLang="en-US" dirty="0"/>
              <a:t>to search for and buy their data</a:t>
            </a:r>
            <a:endParaRPr lang="en-US" altLang="zh-CN" dirty="0"/>
          </a:p>
          <a:p>
            <a:endParaRPr lang="zh-CN" altLang="en-US" dirty="0"/>
          </a:p>
          <a:p>
            <a:endParaRPr lang="zh-CN" altLang="en-US" dirty="0"/>
          </a:p>
          <a:p>
            <a:endParaRPr lang="zh-CN" altLang="en-US" dirty="0"/>
          </a:p>
        </p:txBody>
      </p:sp>
      <p:sp>
        <p:nvSpPr>
          <p:cNvPr id="4" name="标题 10"/>
          <p:cNvSpPr txBox="1"/>
          <p:nvPr/>
        </p:nvSpPr>
        <p:spPr>
          <a:xfrm>
            <a:off x="5959648" y="1252622"/>
            <a:ext cx="6165850"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dirty="0">
                <a:solidFill>
                  <a:schemeClr val="accent1">
                    <a:lumMod val="75000"/>
                  </a:schemeClr>
                </a:solidFill>
              </a:rPr>
              <a:t>provides gene sequencing services for member, and mediate the searching, storing, buying and selling of genomic data， provides reproductive health counseling service.</a:t>
            </a:r>
            <a:br>
              <a:rPr lang="en-US" altLang="zh-CN" sz="1400" dirty="0">
                <a:solidFill>
                  <a:schemeClr val="accent1">
                    <a:lumMod val="75000"/>
                  </a:schemeClr>
                </a:solidFill>
                <a:latin typeface="Segoe UI Web (West European)"/>
              </a:rPr>
            </a:br>
            <a:r>
              <a:rPr lang="en-US" altLang="zh-CN" sz="1800" dirty="0"/>
              <a:t> </a:t>
            </a:r>
            <a:endParaRPr lang="zh-CN" altLang="en-US" sz="1800" dirty="0"/>
          </a:p>
        </p:txBody>
      </p:sp>
      <p:sp>
        <p:nvSpPr>
          <p:cNvPr id="3" name="文本框 2"/>
          <p:cNvSpPr txBox="1"/>
          <p:nvPr/>
        </p:nvSpPr>
        <p:spPr>
          <a:xfrm>
            <a:off x="161290" y="5246591"/>
            <a:ext cx="3459123" cy="553998"/>
          </a:xfrm>
          <a:prstGeom prst="rect">
            <a:avLst/>
          </a:prstGeom>
          <a:noFill/>
        </p:spPr>
        <p:txBody>
          <a:bodyPr wrap="square" rtlCol="0">
            <a:spAutoFit/>
          </a:bodyPr>
          <a:lstStyle/>
          <a:p>
            <a:r>
              <a:rPr lang="en-US" altLang="zh-CN" sz="1000"/>
              <a:t>•</a:t>
            </a:r>
            <a:r>
              <a:rPr lang="zh-CN" altLang="en-US" sz="1000"/>
              <a:t>调解基因组数据的搜索，存储，购买和销售的平台</a:t>
            </a:r>
            <a:r>
              <a:rPr lang="en-US" altLang="zh-CN" sz="1000"/>
              <a:t>•</a:t>
            </a:r>
            <a:r>
              <a:rPr lang="zh-CN" altLang="en-US" sz="1000"/>
              <a:t>个人可以选择允许科学家，医学研究机构，制药健康公司，保险公司，其他经过验证的方面等搜索和购买他们的数据</a:t>
            </a:r>
            <a:endParaRPr lang="zh-CN" altLang="en-US"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3895168" y="779200"/>
            <a:ext cx="8241654"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16" name="标题 10"/>
          <p:cNvSpPr txBox="1"/>
          <p:nvPr/>
        </p:nvSpPr>
        <p:spPr>
          <a:xfrm>
            <a:off x="6735479" y="559046"/>
            <a:ext cx="4513126"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endParaRPr lang="zh-CN" altLang="en-US" sz="1800" dirty="0"/>
          </a:p>
        </p:txBody>
      </p:sp>
      <p:sp>
        <p:nvSpPr>
          <p:cNvPr id="2" name="文本框 1"/>
          <p:cNvSpPr txBox="1"/>
          <p:nvPr/>
        </p:nvSpPr>
        <p:spPr>
          <a:xfrm>
            <a:off x="5953398" y="3069821"/>
            <a:ext cx="5295207" cy="2308324"/>
          </a:xfrm>
          <a:prstGeom prst="rect">
            <a:avLst/>
          </a:prstGeom>
          <a:noFill/>
        </p:spPr>
        <p:txBody>
          <a:bodyPr wrap="square" rtlCol="0">
            <a:spAutoFit/>
          </a:bodyPr>
          <a:lstStyle/>
          <a:p>
            <a:r>
              <a:rPr lang="zh-CN" altLang="en-US" dirty="0"/>
              <a:t>•    </a:t>
            </a:r>
            <a:r>
              <a:rPr lang="en-US" altLang="zh-CN" dirty="0" err="1"/>
              <a:t>menbership</a:t>
            </a:r>
            <a:r>
              <a:rPr lang="zh-CN" altLang="en-US" dirty="0"/>
              <a:t>-vetted data exchange between medical juris- dictions</a:t>
            </a:r>
            <a:endParaRPr lang="zh-CN" altLang="en-US" dirty="0"/>
          </a:p>
          <a:p>
            <a:r>
              <a:rPr lang="zh-CN" altLang="en-US" dirty="0"/>
              <a:t>•    An interoperable content management system</a:t>
            </a:r>
            <a:endParaRPr lang="zh-CN" altLang="en-US" dirty="0"/>
          </a:p>
          <a:p>
            <a:r>
              <a:rPr lang="zh-CN" altLang="en-US" dirty="0"/>
              <a:t>•</a:t>
            </a:r>
            <a:r>
              <a:rPr lang="zh-CN" altLang="en-US" b="1" dirty="0"/>
              <a:t>    Enabling </a:t>
            </a:r>
            <a:r>
              <a:rPr lang="en-US" altLang="zh-CN" b="1" dirty="0"/>
              <a:t>members of the social blockchain </a:t>
            </a:r>
            <a:r>
              <a:rPr lang="zh-CN" altLang="en-US" b="1" dirty="0"/>
              <a:t> to build a holistic record of their medical data and authorize others for viewership</a:t>
            </a:r>
            <a:r>
              <a:rPr lang="en-US" altLang="zh-CN" b="1" dirty="0"/>
              <a:t>.</a:t>
            </a:r>
            <a:endParaRPr lang="en-US" altLang="zh-CN" b="1" dirty="0"/>
          </a:p>
          <a:p>
            <a:endParaRPr lang="en-US" altLang="zh-CN" b="1" dirty="0"/>
          </a:p>
          <a:p>
            <a:endParaRPr lang="zh-CN" altLang="en-US" dirty="0"/>
          </a:p>
        </p:txBody>
      </p:sp>
      <p:sp>
        <p:nvSpPr>
          <p:cNvPr id="3" name="标题 10"/>
          <p:cNvSpPr txBox="1"/>
          <p:nvPr/>
        </p:nvSpPr>
        <p:spPr>
          <a:xfrm>
            <a:off x="6051353" y="1247659"/>
            <a:ext cx="6165850"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dirty="0">
                <a:solidFill>
                  <a:schemeClr val="accent1">
                    <a:lumMod val="75000"/>
                  </a:schemeClr>
                </a:solidFill>
              </a:rPr>
              <a:t>provides gene sequencing services for member, and mediate the searching, storing, buying and selling of genomic data， provides reproductive health counseling service.</a:t>
            </a:r>
            <a:br>
              <a:rPr lang="en-US" altLang="zh-CN" sz="1400" dirty="0">
                <a:solidFill>
                  <a:schemeClr val="accent1">
                    <a:lumMod val="75000"/>
                  </a:schemeClr>
                </a:solidFill>
                <a:latin typeface="Segoe UI Web (West European)"/>
              </a:rPr>
            </a:br>
            <a:r>
              <a:rPr lang="en-US" altLang="zh-CN" sz="1800" dirty="0"/>
              <a:t> </a:t>
            </a:r>
            <a:endParaRPr lang="zh-CN" altLang="en-US" sz="1800" dirty="0"/>
          </a:p>
        </p:txBody>
      </p:sp>
      <p:sp>
        <p:nvSpPr>
          <p:cNvPr id="4" name="文本框 3"/>
          <p:cNvSpPr txBox="1"/>
          <p:nvPr/>
        </p:nvSpPr>
        <p:spPr>
          <a:xfrm>
            <a:off x="292231" y="4694548"/>
            <a:ext cx="3327662" cy="1960776"/>
          </a:xfrm>
          <a:prstGeom prst="rect">
            <a:avLst/>
          </a:prstGeom>
          <a:noFill/>
        </p:spPr>
        <p:txBody>
          <a:bodyPr wrap="square" rtlCol="0">
            <a:spAutoFit/>
          </a:bodyPr>
          <a:lstStyle/>
          <a:p>
            <a:endParaRPr lang="zh-CN" altLang="en-US" dirty="0"/>
          </a:p>
        </p:txBody>
      </p:sp>
      <p:sp>
        <p:nvSpPr>
          <p:cNvPr id="7" name="文本框 6"/>
          <p:cNvSpPr txBox="1"/>
          <p:nvPr/>
        </p:nvSpPr>
        <p:spPr>
          <a:xfrm>
            <a:off x="211850" y="5378145"/>
            <a:ext cx="3327662" cy="553998"/>
          </a:xfrm>
          <a:prstGeom prst="rect">
            <a:avLst/>
          </a:prstGeom>
          <a:noFill/>
        </p:spPr>
        <p:txBody>
          <a:bodyPr wrap="square" rtlCol="0">
            <a:spAutoFit/>
          </a:bodyPr>
          <a:lstStyle/>
          <a:p>
            <a:r>
              <a:rPr lang="en-US" altLang="zh-CN" sz="1000" b="1" dirty="0"/>
              <a:t>•</a:t>
            </a:r>
            <a:r>
              <a:rPr lang="zh-CN" altLang="en-US" sz="1000" b="1" dirty="0"/>
              <a:t>医学法学词典之间经过修订审查的数据交换</a:t>
            </a:r>
            <a:r>
              <a:rPr lang="en-US" altLang="zh-CN" sz="1000" b="1" dirty="0"/>
              <a:t>•</a:t>
            </a:r>
            <a:r>
              <a:rPr lang="zh-CN" altLang="en-US" sz="1000" b="1" dirty="0"/>
              <a:t>可互操作的内容管理系统</a:t>
            </a:r>
            <a:r>
              <a:rPr lang="en-US" altLang="zh-CN" sz="1000" b="1" dirty="0"/>
              <a:t>•</a:t>
            </a:r>
            <a:r>
              <a:rPr lang="zh-CN" altLang="en-US" sz="1000" b="1" dirty="0"/>
              <a:t>使社交区块链的成员能够建立其医疗数据的整体记录并授权其他人进行收视。</a:t>
            </a:r>
            <a:endParaRPr lang="zh-CN" altLang="en-US" sz="10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3968120" y="964429"/>
            <a:ext cx="8241654"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16" name="标题 10"/>
          <p:cNvSpPr txBox="1"/>
          <p:nvPr/>
        </p:nvSpPr>
        <p:spPr>
          <a:xfrm>
            <a:off x="6735479" y="595241"/>
            <a:ext cx="4513126"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br>
              <a:rPr lang="en-US" altLang="zh-CN" sz="1400" dirty="0">
                <a:latin typeface="Segoe UI Web (West European)"/>
              </a:rPr>
            </a:br>
            <a:r>
              <a:rPr lang="en-US" altLang="zh-CN" sz="1800" dirty="0"/>
              <a:t> </a:t>
            </a:r>
            <a:endParaRPr lang="zh-CN" altLang="en-US" sz="1800" dirty="0"/>
          </a:p>
        </p:txBody>
      </p:sp>
      <p:sp>
        <p:nvSpPr>
          <p:cNvPr id="2" name="文本框 1"/>
          <p:cNvSpPr txBox="1"/>
          <p:nvPr/>
        </p:nvSpPr>
        <p:spPr>
          <a:xfrm>
            <a:off x="4638039" y="2679610"/>
            <a:ext cx="6901815" cy="2862322"/>
          </a:xfrm>
          <a:prstGeom prst="rect">
            <a:avLst/>
          </a:prstGeom>
          <a:noFill/>
        </p:spPr>
        <p:txBody>
          <a:bodyPr wrap="square" rtlCol="0">
            <a:spAutoFit/>
          </a:bodyPr>
          <a:lstStyle/>
          <a:p>
            <a:endParaRPr lang="zh-CN" altLang="en-US" dirty="0"/>
          </a:p>
          <a:p>
            <a:r>
              <a:rPr lang="en-US" altLang="zh-CN" dirty="0"/>
              <a:t>Platform with custom and their data (</a:t>
            </a:r>
            <a:r>
              <a:rPr lang="zh-CN" altLang="en-US" dirty="0"/>
              <a:t>a cryptographically encoded  ledger)</a:t>
            </a:r>
            <a:r>
              <a:rPr lang="en-US" altLang="zh-CN" dirty="0"/>
              <a:t>,</a:t>
            </a:r>
            <a:r>
              <a:rPr lang="en-US" altLang="zh-CN" dirty="0" err="1"/>
              <a:t>platfom</a:t>
            </a:r>
            <a:r>
              <a:rPr lang="zh-CN" altLang="en-US" dirty="0"/>
              <a:t> to mediate the searching, storing, buying and selling of   genomic data. It is a private network, meaning that to fully participate by searching, one must buy a node through a license, enhancing security and privacy of the genetic data on our network. Anyone is free to safely store their data on the Gene-Chain.”  </a:t>
            </a:r>
            <a:endParaRPr lang="zh-CN" altLang="en-US" dirty="0"/>
          </a:p>
          <a:p>
            <a:endParaRPr lang="zh-CN" altLang="en-US" dirty="0"/>
          </a:p>
          <a:p>
            <a:endParaRPr lang="zh-CN" altLang="en-US" dirty="0"/>
          </a:p>
          <a:p>
            <a:endParaRPr lang="zh-CN" altLang="en-US" dirty="0"/>
          </a:p>
        </p:txBody>
      </p:sp>
      <p:sp>
        <p:nvSpPr>
          <p:cNvPr id="4" name="标题 10"/>
          <p:cNvSpPr txBox="1"/>
          <p:nvPr/>
        </p:nvSpPr>
        <p:spPr>
          <a:xfrm>
            <a:off x="6126480" y="594995"/>
            <a:ext cx="6165850"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dirty="0">
                <a:solidFill>
                  <a:schemeClr val="accent1">
                    <a:lumMod val="75000"/>
                  </a:schemeClr>
                </a:solidFill>
              </a:rPr>
              <a:t>provides gene sequencing services for member, and mediate the searching, storing, buying and selling of genomic data， provides reproductive health counseling service.</a:t>
            </a:r>
            <a:br>
              <a:rPr lang="en-US" altLang="zh-CN" sz="1400" dirty="0">
                <a:solidFill>
                  <a:schemeClr val="accent1">
                    <a:lumMod val="75000"/>
                  </a:schemeClr>
                </a:solidFill>
                <a:latin typeface="Segoe UI Web (West European)"/>
              </a:rPr>
            </a:br>
            <a:r>
              <a:rPr lang="en-US" altLang="zh-CN" sz="1800" dirty="0"/>
              <a:t> </a:t>
            </a:r>
            <a:endParaRPr lang="zh-CN" altLang="en-US" sz="1800" dirty="0"/>
          </a:p>
        </p:txBody>
      </p:sp>
      <p:sp>
        <p:nvSpPr>
          <p:cNvPr id="3" name="文本框 2"/>
          <p:cNvSpPr txBox="1"/>
          <p:nvPr/>
        </p:nvSpPr>
        <p:spPr>
          <a:xfrm>
            <a:off x="292231" y="5326145"/>
            <a:ext cx="3148553" cy="1015663"/>
          </a:xfrm>
          <a:prstGeom prst="rect">
            <a:avLst/>
          </a:prstGeom>
          <a:noFill/>
        </p:spPr>
        <p:txBody>
          <a:bodyPr wrap="square" rtlCol="0">
            <a:spAutoFit/>
          </a:bodyPr>
          <a:lstStyle/>
          <a:p>
            <a:r>
              <a:rPr lang="zh-CN" altLang="en-US" sz="1000"/>
              <a:t>具有自定义及其数据（加密编码的分类帐）的平台，用于调解基因组数据的搜索，存储，购买和销售。它是一个专用网络，这意味着要通过搜索完全参与，必须通过许可证购买节点，从而增强我们网络上遗传数据的安全性和隐私性。任何人都可以自由地将他们的数据安全地存储在基因链上</a:t>
            </a:r>
            <a:endParaRPr lang="zh-CN" altLang="en-US" sz="1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p:cNvSpPr>
            <a:spLocks noGrp="1"/>
          </p:cNvSpPr>
          <p:nvPr>
            <p:ph idx="4294967295"/>
          </p:nvPr>
        </p:nvSpPr>
        <p:spPr>
          <a:xfrm>
            <a:off x="6767867" y="3848989"/>
            <a:ext cx="4795720" cy="3008841"/>
          </a:xfrm>
        </p:spPr>
        <p:txBody>
          <a:bodyPr rtlCol="0">
            <a:normAutofit/>
          </a:bodyPr>
          <a:lstStyle/>
          <a:p>
            <a:pPr marL="0" indent="0" rtl="0">
              <a:buNone/>
            </a:pPr>
            <a:r>
              <a:rPr lang="en-US" sz="1800" b="1" dirty="0"/>
              <a:t>Xu </a:t>
            </a:r>
            <a:r>
              <a:rPr lang="en-US" sz="1800" b="1" dirty="0" err="1"/>
              <a:t>Jinglei</a:t>
            </a:r>
            <a:r>
              <a:rPr lang="en-US" sz="1800" b="1" dirty="0"/>
              <a:t>, the famous Chinese bachelorette, went abroad to freeze her eggs, calling it: It's the only regret medicine in the world</a:t>
            </a:r>
            <a:endParaRPr lang="en-US" sz="1800" b="1" dirty="0"/>
          </a:p>
          <a:p>
            <a:pPr marL="0" indent="0" rtl="0">
              <a:buNone/>
            </a:pPr>
            <a:r>
              <a:rPr lang="zh-CN" altLang="en-US" sz="1000" b="1" dirty="0">
                <a:solidFill>
                  <a:srgbClr val="0070C0"/>
                </a:solidFill>
              </a:rPr>
              <a:t>著名的中国单身女影星徐静蕾出国冷冻卵子</a:t>
            </a:r>
            <a:endParaRPr lang="en-US" altLang="zh-CN" sz="1000" b="1" dirty="0">
              <a:solidFill>
                <a:srgbClr val="0070C0"/>
              </a:solidFill>
            </a:endParaRPr>
          </a:p>
          <a:p>
            <a:pPr marL="0" indent="0" rtl="0">
              <a:buNone/>
            </a:pPr>
            <a:r>
              <a:rPr lang="zh-CN" altLang="en-US" sz="1000" b="1" dirty="0">
                <a:solidFill>
                  <a:srgbClr val="0070C0"/>
                </a:solidFill>
              </a:rPr>
              <a:t>，并称之为：这</a:t>
            </a:r>
            <a:endParaRPr lang="en-US" altLang="zh-CN" sz="1000" b="1" dirty="0">
              <a:solidFill>
                <a:srgbClr val="0070C0"/>
              </a:solidFill>
            </a:endParaRPr>
          </a:p>
          <a:p>
            <a:pPr marL="0" indent="0" rtl="0">
              <a:buNone/>
            </a:pPr>
            <a:r>
              <a:rPr lang="zh-CN" altLang="en-US" sz="1000" b="1" dirty="0">
                <a:solidFill>
                  <a:srgbClr val="0070C0"/>
                </a:solidFill>
              </a:rPr>
              <a:t>是世界上唯一的后悔药</a:t>
            </a:r>
            <a:endParaRPr lang="zh-CN" altLang="en-US" sz="1000" b="1" dirty="0">
              <a:solidFill>
                <a:srgbClr val="0070C0"/>
              </a:solidFill>
            </a:endParaRPr>
          </a:p>
          <a:p>
            <a:pPr marL="0" indent="0" rtl="0">
              <a:buNone/>
            </a:pPr>
            <a:endParaRPr lang="en-US" sz="1800" b="1" dirty="0"/>
          </a:p>
          <a:p>
            <a:pPr marL="0" indent="0" rtl="0">
              <a:buNone/>
            </a:pPr>
            <a:endParaRPr lang="en-US" dirty="0"/>
          </a:p>
        </p:txBody>
      </p:sp>
      <p:sp>
        <p:nvSpPr>
          <p:cNvPr id="11" name="标题 10"/>
          <p:cNvSpPr>
            <a:spLocks noGrp="1"/>
          </p:cNvSpPr>
          <p:nvPr>
            <p:ph type="title"/>
          </p:nvPr>
        </p:nvSpPr>
        <p:spPr/>
        <p:txBody>
          <a:bodyPr rtlCol="0"/>
          <a:lstStyle/>
          <a:p>
            <a:pPr rtl="0"/>
            <a:r>
              <a:rPr lang="en-US"/>
              <a:t>标题幻灯片 4</a:t>
            </a:r>
            <a:endParaRPr lang="en-US"/>
          </a:p>
        </p:txBody>
      </p:sp>
      <p:pic>
        <p:nvPicPr>
          <p:cNvPr id="5" name="图片占位符 4" descr="一位女士走在开有粉色花的树下的桥上"/>
          <p:cNvPicPr>
            <a:picLocks noGrp="1" noChangeAspect="1"/>
          </p:cNvPicPr>
          <p:nvPr>
            <p:ph type="pic" sz="quarter" idx="14"/>
          </p:nvPr>
        </p:nvPicPr>
        <p:blipFill rotWithShape="1">
          <a:blip r:embed="rId1"/>
          <a:srcRect/>
          <a:stretch>
            <a:fillRect/>
          </a:stretch>
        </p:blipFill>
        <p:spPr>
          <a:xfrm>
            <a:off x="236393" y="1385189"/>
            <a:ext cx="8729011" cy="5517876"/>
          </a:xfrm>
        </p:spPr>
      </p:pic>
      <p:pic>
        <p:nvPicPr>
          <p:cNvPr id="2" name="图片 1"/>
          <p:cNvPicPr>
            <a:picLocks noChangeAspect="1"/>
          </p:cNvPicPr>
          <p:nvPr/>
        </p:nvPicPr>
        <p:blipFill>
          <a:blip r:embed="rId2"/>
          <a:stretch>
            <a:fillRect/>
          </a:stretch>
        </p:blipFill>
        <p:spPr>
          <a:xfrm>
            <a:off x="192281" y="2928442"/>
            <a:ext cx="6209645" cy="3383868"/>
          </a:xfrm>
          <a:prstGeom prst="rect">
            <a:avLst/>
          </a:prstGeom>
        </p:spPr>
      </p:pic>
      <p:sp>
        <p:nvSpPr>
          <p:cNvPr id="7" name="标题 10"/>
          <p:cNvSpPr txBox="1"/>
          <p:nvPr/>
        </p:nvSpPr>
        <p:spPr>
          <a:xfrm>
            <a:off x="0" y="1163143"/>
            <a:ext cx="11955607" cy="583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zh-CN" altLang="en-US" sz="2600" b="0" dirty="0">
                <a:solidFill>
                  <a:srgbClr val="222222"/>
                </a:solidFill>
                <a:latin typeface="-apple-system"/>
              </a:rPr>
              <a:t> </a:t>
            </a:r>
            <a:r>
              <a:rPr lang="en-US" altLang="zh-CN" sz="2600" dirty="0">
                <a:solidFill>
                  <a:srgbClr val="222222"/>
                </a:solidFill>
                <a:latin typeface="-apple-system"/>
              </a:rPr>
              <a:t>More and more families and singles are opting for frozen sperm /eggs to have children in the future, they need fertility counseling, assisted fertility counseling, and the right platform to store their DNA and medical test data</a:t>
            </a:r>
            <a:endParaRPr lang="en-US" altLang="zh-CN" sz="2600" dirty="0">
              <a:solidFill>
                <a:srgbClr val="222222"/>
              </a:solidFill>
              <a:latin typeface="-apple-system"/>
            </a:endParaRPr>
          </a:p>
          <a:p>
            <a:endParaRPr lang="en-US" altLang="zh-CN" sz="2600" dirty="0">
              <a:solidFill>
                <a:srgbClr val="222222"/>
              </a:solidFill>
              <a:latin typeface="-apple-system"/>
            </a:endParaRPr>
          </a:p>
          <a:p>
            <a:endParaRPr lang="en-US" altLang="zh-CN" sz="2600" dirty="0">
              <a:solidFill>
                <a:srgbClr val="222222"/>
              </a:solidFill>
              <a:latin typeface="-apple-system"/>
            </a:endParaRPr>
          </a:p>
          <a:p>
            <a:endParaRPr lang="en-US" altLang="zh-CN" sz="2600" dirty="0">
              <a:solidFill>
                <a:srgbClr val="222222"/>
              </a:solidFill>
              <a:latin typeface="-apple-system"/>
            </a:endParaRPr>
          </a:p>
          <a:p>
            <a:r>
              <a:rPr lang="zh-CN" altLang="en-US" sz="1000" dirty="0">
                <a:solidFill>
                  <a:srgbClr val="0070C0"/>
                </a:solidFill>
                <a:latin typeface="-apple-system"/>
              </a:rPr>
              <a:t>越来越多的家庭及单身选择冻精和冻卵，以便于未来适合得时间受孕生孩子培育孩子，他们需要生育咨询服务，辅助生育咨询服务，需要合适的平台来存储交易他们的</a:t>
            </a:r>
            <a:r>
              <a:rPr lang="en-US" altLang="zh-CN" sz="1000" dirty="0">
                <a:solidFill>
                  <a:srgbClr val="0070C0"/>
                </a:solidFill>
                <a:latin typeface="-apple-system"/>
              </a:rPr>
              <a:t>DNA</a:t>
            </a:r>
            <a:r>
              <a:rPr lang="zh-CN" altLang="en-US" sz="1000" dirty="0">
                <a:solidFill>
                  <a:srgbClr val="0070C0"/>
                </a:solidFill>
                <a:latin typeface="-apple-system"/>
              </a:rPr>
              <a:t>及医学检验数据。</a:t>
            </a:r>
            <a:endParaRPr lang="en-US" sz="1000" dirty="0">
              <a:solidFill>
                <a:srgbClr val="0070C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
        <p:nvSpPr>
          <p:cNvPr id="9" name="文本框 8"/>
          <p:cNvSpPr txBox="1"/>
          <p:nvPr/>
        </p:nvSpPr>
        <p:spPr>
          <a:xfrm>
            <a:off x="1635853" y="419450"/>
            <a:ext cx="184731" cy="369332"/>
          </a:xfrm>
          <a:prstGeom prst="rect">
            <a:avLst/>
          </a:prstGeom>
          <a:noFill/>
        </p:spPr>
        <p:txBody>
          <a:bodyPr wrap="none" rtlCol="0">
            <a:spAutoFit/>
          </a:bodyPr>
          <a:lstStyle/>
          <a:p>
            <a:endParaRPr lang="zh-CN" altLang="en-US"/>
          </a:p>
        </p:txBody>
      </p:sp>
      <p:sp>
        <p:nvSpPr>
          <p:cNvPr id="3" name="文本框 2"/>
          <p:cNvSpPr txBox="1"/>
          <p:nvPr/>
        </p:nvSpPr>
        <p:spPr>
          <a:xfrm>
            <a:off x="302003" y="954456"/>
            <a:ext cx="10142290" cy="7847330"/>
          </a:xfrm>
          <a:prstGeom prst="rect">
            <a:avLst/>
          </a:prstGeom>
          <a:noFill/>
        </p:spPr>
        <p:txBody>
          <a:bodyPr wrap="square" rtlCol="0">
            <a:spAutoFit/>
          </a:bodyPr>
          <a:lstStyle/>
          <a:p>
            <a:endParaRPr lang="en-US" altLang="zh-CN" dirty="0"/>
          </a:p>
          <a:p>
            <a:r>
              <a:rPr lang="zh-CN" altLang="en-US" b="1" dirty="0"/>
              <a:t>流程 </a:t>
            </a:r>
            <a:r>
              <a:rPr lang="zh-CN" altLang="en-US" dirty="0"/>
              <a:t> </a:t>
            </a:r>
            <a:endParaRPr lang="en-US" altLang="zh-CN" dirty="0"/>
          </a:p>
          <a:p>
            <a:endParaRPr lang="en-US" altLang="zh-CN" dirty="0"/>
          </a:p>
          <a:p>
            <a:endParaRPr lang="en-US" altLang="zh-CN" dirty="0"/>
          </a:p>
          <a:p>
            <a:r>
              <a:rPr lang="en-US" altLang="zh-CN" dirty="0"/>
              <a:t>1.</a:t>
            </a:r>
            <a:r>
              <a:rPr lang="zh-CN" altLang="en-US" dirty="0"/>
              <a:t>用户成员上传数据。</a:t>
            </a:r>
            <a:endParaRPr lang="en-US" altLang="zh-CN" dirty="0"/>
          </a:p>
          <a:p>
            <a:r>
              <a:rPr lang="en-US" altLang="zh-CN" dirty="0"/>
              <a:t>2.</a:t>
            </a:r>
            <a:r>
              <a:rPr lang="zh-CN" altLang="en-US" dirty="0"/>
              <a:t>对数据进行时间、地点、场景的注解，</a:t>
            </a:r>
            <a:endParaRPr lang="en-US" altLang="zh-CN" dirty="0"/>
          </a:p>
          <a:p>
            <a:r>
              <a:rPr lang="en-US" altLang="zh-CN" dirty="0"/>
              <a:t>3.</a:t>
            </a:r>
            <a:r>
              <a:rPr lang="zh-CN" altLang="en-US" dirty="0"/>
              <a:t>平台非人力干预自动的做用户成员身份的信息做加密的处理，以保护平台的</a:t>
            </a:r>
            <a:r>
              <a:rPr lang="zh-CN" altLang="en-US" dirty="0"/>
              <a:t>用户的隐私的信息。</a:t>
            </a:r>
            <a:endParaRPr lang="en-US" altLang="zh-CN" dirty="0"/>
          </a:p>
          <a:p>
            <a:r>
              <a:rPr lang="en-US" altLang="zh-CN" dirty="0"/>
              <a:t>4.</a:t>
            </a:r>
            <a:r>
              <a:rPr lang="zh-CN" altLang="en-US" dirty="0"/>
              <a:t>上传了数据的用户</a:t>
            </a:r>
            <a:r>
              <a:rPr lang="zh-CN" altLang="en-US" dirty="0">
                <a:sym typeface="+mn-ea"/>
              </a:rPr>
              <a:t>标注数据：含</a:t>
            </a:r>
            <a:r>
              <a:rPr lang="zh-CN" altLang="en-US" dirty="0"/>
              <a:t>注解数据的样品的</a:t>
            </a:r>
            <a:r>
              <a:rPr lang="zh-CN" altLang="en-US" dirty="0"/>
              <a:t>描述，以及公布自己的分析得结果，标注获得数据所需要的价格</a:t>
            </a:r>
            <a:endParaRPr lang="en-US" altLang="zh-CN" dirty="0"/>
          </a:p>
          <a:p>
            <a:endParaRPr lang="en-US" altLang="zh-CN" dirty="0"/>
          </a:p>
          <a:p>
            <a:r>
              <a:rPr lang="en-US" altLang="zh-CN" dirty="0"/>
              <a:t>5.</a:t>
            </a:r>
            <a:r>
              <a:rPr lang="zh-CN" altLang="en-US" dirty="0"/>
              <a:t>其他的那个成员，依据注解找到自己感兴趣的数据，获取去除了隐私部分的信息，分析及利用数据</a:t>
            </a:r>
            <a:endParaRPr lang="en-US" altLang="zh-CN" dirty="0"/>
          </a:p>
          <a:p>
            <a:r>
              <a:rPr lang="en-US" altLang="zh-CN" dirty="0"/>
              <a:t>6.</a:t>
            </a:r>
            <a:r>
              <a:rPr lang="zh-CN" altLang="en-US" dirty="0"/>
              <a:t>注解及公布愿意公开的的部分</a:t>
            </a:r>
            <a:endParaRPr lang="zh-CN" altLang="en-US" dirty="0"/>
          </a:p>
          <a:p>
            <a:endParaRPr lang="zh-CN" altLang="en-US" dirty="0"/>
          </a:p>
          <a:p>
            <a:endParaRPr lang="zh-CN" altLang="en-US" dirty="0"/>
          </a:p>
          <a:p>
            <a:r>
              <a:rPr lang="zh-CN" altLang="en-US" dirty="0">
                <a:sym typeface="+mn-ea"/>
              </a:rPr>
              <a:t>举例：一村庄的个体上传一区域的水体生物宏基因组数据，含微生物、群落信息。注解位置，海拔、经度纬度，周围的地理的状况     相关的数据，如图片，水体附近村庄的     </a:t>
            </a:r>
            <a:br>
              <a:rPr lang="zh-CN" altLang="en-US" dirty="0">
                <a:sym typeface="+mn-ea"/>
              </a:rPr>
            </a:br>
            <a:br>
              <a:rPr lang="zh-CN" altLang="en-US" dirty="0">
                <a:sym typeface="+mn-ea"/>
              </a:rPr>
            </a:br>
            <a:r>
              <a:rPr lang="zh-CN" altLang="en-US" dirty="0">
                <a:sym typeface="+mn-ea"/>
              </a:rPr>
              <a:t>其它的机构调用及研究这一些的信息。</a:t>
            </a:r>
            <a:endParaRPr lang="en-US" altLang="zh-CN" dirty="0"/>
          </a:p>
          <a:p>
            <a:endParaRPr lang="zh-CN" altLang="en-US" dirty="0"/>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p:cNvSpPr>
            <a:spLocks noGrp="1"/>
          </p:cNvSpPr>
          <p:nvPr>
            <p:ph idx="4294967295"/>
          </p:nvPr>
        </p:nvSpPr>
        <p:spPr>
          <a:xfrm>
            <a:off x="7089813" y="3398304"/>
            <a:ext cx="4559075" cy="3008841"/>
          </a:xfrm>
        </p:spPr>
        <p:txBody>
          <a:bodyPr rtlCol="0">
            <a:normAutofit fontScale="92500" lnSpcReduction="10000"/>
          </a:bodyPr>
          <a:lstStyle/>
          <a:p>
            <a:pPr rt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endParaRPr lang="en-US" dirty="0"/>
          </a:p>
          <a:p>
            <a:pPr rtl="0"/>
            <a:r>
              <a:rPr lang="en-US" dirty="0"/>
              <a:t>Maecenas </a:t>
            </a:r>
            <a:r>
              <a:rPr lang="en-US" dirty="0" err="1"/>
              <a:t>porttitor</a:t>
            </a:r>
            <a:r>
              <a:rPr lang="en-US" dirty="0"/>
              <a:t> </a:t>
            </a:r>
            <a:r>
              <a:rPr lang="en-US" dirty="0" err="1"/>
              <a:t>congue</a:t>
            </a:r>
            <a:r>
              <a:rPr lang="en-US" dirty="0"/>
              <a:t> </a:t>
            </a:r>
            <a:r>
              <a:rPr lang="en-US" dirty="0" err="1"/>
              <a:t>massa.Fusce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 </a:t>
            </a:r>
            <a:endParaRPr lang="en-US" dirty="0"/>
          </a:p>
        </p:txBody>
      </p:sp>
      <p:pic>
        <p:nvPicPr>
          <p:cNvPr id="5" name="图片占位符 4" descr="一位女士走在开有粉色花的树下的桥上"/>
          <p:cNvPicPr>
            <a:picLocks noGrp="1" noChangeAspect="1"/>
          </p:cNvPicPr>
          <p:nvPr>
            <p:ph type="pic" sz="quarter" idx="14"/>
          </p:nvPr>
        </p:nvPicPr>
        <p:blipFill rotWithShape="1">
          <a:blip r:embed="rId1"/>
          <a:srcRect/>
          <a:stretch>
            <a:fillRect/>
          </a:stretch>
        </p:blipFill>
        <p:spPr>
          <a:xfrm>
            <a:off x="-63090" y="2854248"/>
            <a:ext cx="4844565" cy="3067665"/>
          </a:xfrm>
        </p:spPr>
      </p:pic>
      <p:pic>
        <p:nvPicPr>
          <p:cNvPr id="2" name="图片 5" descr="IMG_260"/>
          <p:cNvPicPr>
            <a:picLocks noChangeAspect="1"/>
          </p:cNvPicPr>
          <p:nvPr/>
        </p:nvPicPr>
        <p:blipFill rotWithShape="1">
          <a:blip r:embed="rId2"/>
          <a:srcRect t="1909"/>
          <a:stretch>
            <a:fillRect/>
          </a:stretch>
        </p:blipFill>
        <p:spPr>
          <a:xfrm>
            <a:off x="6566095" y="4221231"/>
            <a:ext cx="3049512" cy="2381075"/>
          </a:xfrm>
          <a:prstGeom prst="rect">
            <a:avLst/>
          </a:prstGeom>
          <a:noFill/>
          <a:ln w="9525">
            <a:noFill/>
          </a:ln>
        </p:spPr>
      </p:pic>
      <p:pic>
        <p:nvPicPr>
          <p:cNvPr id="7" name="图片 6"/>
          <p:cNvPicPr>
            <a:picLocks noChangeAspect="1"/>
          </p:cNvPicPr>
          <p:nvPr/>
        </p:nvPicPr>
        <p:blipFill>
          <a:blip r:embed="rId3"/>
          <a:srcRect l="16701" t="8619" r="17231" b="8565"/>
          <a:stretch>
            <a:fillRect/>
          </a:stretch>
        </p:blipFill>
        <p:spPr>
          <a:xfrm>
            <a:off x="5658747" y="2213583"/>
            <a:ext cx="5049321" cy="3560931"/>
          </a:xfrm>
          <a:prstGeom prst="rect">
            <a:avLst/>
          </a:prstGeom>
        </p:spPr>
      </p:pic>
      <p:sp>
        <p:nvSpPr>
          <p:cNvPr id="10" name="标题 10"/>
          <p:cNvSpPr/>
          <p:nvPr/>
        </p:nvSpPr>
        <p:spPr>
          <a:xfrm>
            <a:off x="128431" y="1424722"/>
            <a:ext cx="11520457"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pPr rtl="0"/>
            <a:r>
              <a:rPr lang="en-US" altLang="zh-CN" sz="1800" dirty="0">
                <a:solidFill>
                  <a:schemeClr val="accent1">
                    <a:lumMod val="50000"/>
                  </a:schemeClr>
                </a:solidFill>
              </a:rPr>
              <a:t>In China's largest shopping festival Double Eleven, a large number of unmarried young single women come to Korea, Taiwan, Japan frozen eggs - It is clear that they would welcome more specialized assisted reproductive medicine services and health-related genetic and medical data services</a:t>
            </a:r>
            <a:endParaRPr lang="en-US" altLang="zh-CN" sz="1800" dirty="0">
              <a:solidFill>
                <a:schemeClr val="accent1">
                  <a:lumMod val="50000"/>
                </a:schemeClr>
              </a:solidFill>
            </a:endParaRPr>
          </a:p>
          <a:p>
            <a:pPr rtl="0"/>
            <a:endParaRPr lang="en-US" altLang="zh-CN" sz="1000" dirty="0">
              <a:solidFill>
                <a:schemeClr val="accent1">
                  <a:lumMod val="50000"/>
                </a:schemeClr>
              </a:solidFill>
            </a:endParaRPr>
          </a:p>
          <a:p>
            <a:pPr rtl="0"/>
            <a:r>
              <a:rPr lang="zh-CN" altLang="en-US" sz="1000" dirty="0">
                <a:solidFill>
                  <a:schemeClr val="accent1">
                    <a:lumMod val="50000"/>
                  </a:schemeClr>
                </a:solidFill>
              </a:rPr>
              <a:t>在中国最大的购物节双十一，众多的未婚的单身女青年去韩国、台湾、日本冻卵</a:t>
            </a:r>
            <a:r>
              <a:rPr lang="en-US" altLang="zh-CN" sz="1000" dirty="0">
                <a:solidFill>
                  <a:schemeClr val="accent1">
                    <a:lumMod val="50000"/>
                  </a:schemeClr>
                </a:solidFill>
              </a:rPr>
              <a:t>-</a:t>
            </a:r>
            <a:r>
              <a:rPr lang="zh-CN" altLang="en-US" sz="1000" dirty="0">
                <a:solidFill>
                  <a:schemeClr val="accent1">
                    <a:lumMod val="50000"/>
                  </a:schemeClr>
                </a:solidFill>
              </a:rPr>
              <a:t>很明显，她们会欢迎更专业的辅助生育医学服务及健康相关的基因及医学数据服务</a:t>
            </a:r>
            <a:endParaRPr lang="en-US" altLang="zh-CN" sz="1000" dirty="0">
              <a:solidFill>
                <a:schemeClr val="accent1">
                  <a:lumMod val="50000"/>
                </a:schemeClr>
              </a:solidFill>
            </a:endParaRPr>
          </a:p>
          <a:p>
            <a:pPr rtl="0"/>
            <a:endParaRPr lang="en-US" altLang="zh-CN" dirty="0">
              <a:solidFill>
                <a:srgbClr val="FF0000"/>
              </a:solidFill>
            </a:endParaRPr>
          </a:p>
        </p:txBody>
      </p:sp>
      <p:sp>
        <p:nvSpPr>
          <p:cNvPr id="9" name="标题 10"/>
          <p:cNvSpPr txBox="1"/>
          <p:nvPr/>
        </p:nvSpPr>
        <p:spPr>
          <a:xfrm>
            <a:off x="-50994" y="5979811"/>
            <a:ext cx="11353800" cy="583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en-US" altLang="zh-CN" sz="1800" dirty="0">
                <a:effectLst/>
                <a:latin typeface="Segoe UI Web (West European)"/>
              </a:rPr>
              <a:t>Millions </a:t>
            </a:r>
            <a:r>
              <a:rPr lang="zh-CN" altLang="en-US" sz="1800" dirty="0">
                <a:latin typeface="Segoe UI Web (West European)"/>
              </a:rPr>
              <a:t> </a:t>
            </a:r>
            <a:r>
              <a:rPr lang="en-US" altLang="zh-CN" sz="1800" dirty="0">
                <a:latin typeface="Segoe UI Web (West European)"/>
              </a:rPr>
              <a:t>of </a:t>
            </a:r>
            <a:r>
              <a:rPr lang="en-US" altLang="zh-CN" sz="1800" dirty="0" err="1">
                <a:latin typeface="Segoe UI Web (West European)"/>
              </a:rPr>
              <a:t>Chinese"leftover</a:t>
            </a:r>
            <a:r>
              <a:rPr lang="en-US" altLang="zh-CN" sz="1800" dirty="0">
                <a:latin typeface="Segoe UI Web (West European)"/>
              </a:rPr>
              <a:t> women"</a:t>
            </a:r>
            <a:endParaRPr lang="en-US" altLang="zh-CN" sz="1800" dirty="0">
              <a:latin typeface="Segoe UI Web (West European)"/>
            </a:endParaRPr>
          </a:p>
          <a:p>
            <a:r>
              <a:rPr lang="en-US" altLang="zh-CN" sz="1800" dirty="0">
                <a:effectLst/>
                <a:latin typeface="Segoe UI Web (West European)"/>
              </a:rPr>
              <a:t>Adopt assisted reproductive technology for long-term family-build</a:t>
            </a:r>
            <a:r>
              <a:rPr lang="en-US" altLang="zh-CN" sz="2000" dirty="0">
                <a:effectLst/>
                <a:latin typeface="Segoe UI Web (West European)"/>
              </a:rPr>
              <a:t>ing planning  </a:t>
            </a:r>
            <a:r>
              <a:rPr lang="zh-CN" altLang="en-US" sz="1000" b="0" dirty="0">
                <a:solidFill>
                  <a:srgbClr val="222222"/>
                </a:solidFill>
                <a:latin typeface="-apple-system"/>
              </a:rPr>
              <a:t>采用辅助生育技术来做长期建设家庭规划得“剩女”</a:t>
            </a:r>
            <a:endParaRPr lang="en-US" sz="1000" dirty="0"/>
          </a:p>
        </p:txBody>
      </p:sp>
      <p:pic>
        <p:nvPicPr>
          <p:cNvPr id="13" name="图片 8" descr="IMG_263"/>
          <p:cNvPicPr>
            <a:picLocks noChangeAspect="1"/>
          </p:cNvPicPr>
          <p:nvPr/>
        </p:nvPicPr>
        <p:blipFill>
          <a:blip r:embed="rId4"/>
          <a:stretch>
            <a:fillRect/>
          </a:stretch>
        </p:blipFill>
        <p:spPr>
          <a:xfrm>
            <a:off x="9851381" y="2534882"/>
            <a:ext cx="2154175" cy="215417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endParaRPr lang="zh-CN" altLang="en-US"/>
          </a:p>
        </p:txBody>
      </p:sp>
      <p:sp>
        <p:nvSpPr>
          <p:cNvPr id="3" name="文本占位符 2"/>
          <p:cNvSpPr>
            <a:spLocks noGrp="1"/>
          </p:cNvSpPr>
          <p:nvPr>
            <p:ph type="body" idx="11"/>
          </p:nvPr>
        </p:nvSpPr>
        <p:spPr>
          <a:xfrm>
            <a:off x="7796586" y="1928694"/>
            <a:ext cx="4086666" cy="703135"/>
          </a:xfrm>
        </p:spPr>
        <p:txBody>
          <a:bodyPr/>
          <a:lstStyle/>
          <a:p>
            <a:endParaRPr lang="zh-CN" altLang="en-US"/>
          </a:p>
        </p:txBody>
      </p:sp>
      <p:sp>
        <p:nvSpPr>
          <p:cNvPr id="4" name="标题 3"/>
          <p:cNvSpPr>
            <a:spLocks noGrp="1"/>
          </p:cNvSpPr>
          <p:nvPr>
            <p:ph type="title"/>
          </p:nvPr>
        </p:nvSpPr>
        <p:spPr>
          <a:xfrm>
            <a:off x="0" y="1208011"/>
            <a:ext cx="11623539" cy="583800"/>
          </a:xfrm>
        </p:spPr>
        <p:txBody>
          <a:bodyPr/>
          <a:lstStyle/>
          <a:p>
            <a:r>
              <a:rPr lang="en-US" altLang="zh-CN" sz="2000" b="1" i="0" dirty="0">
                <a:solidFill>
                  <a:srgbClr val="333333"/>
                </a:solidFill>
                <a:effectLst/>
                <a:latin typeface="-apple-system-font"/>
              </a:rPr>
              <a:t>provide sequencing services for members of the sperm eggs they use, and build the </a:t>
            </a:r>
            <a:r>
              <a:rPr lang="en-US" altLang="zh-CN" sz="2000" dirty="0">
                <a:solidFill>
                  <a:srgbClr val="333333"/>
                </a:solidFill>
                <a:latin typeface="-apple-system-font"/>
              </a:rPr>
              <a:t>blockchain platform to </a:t>
            </a:r>
            <a:r>
              <a:rPr lang="en-US" altLang="zh-CN" sz="2000" b="1" i="0" dirty="0">
                <a:solidFill>
                  <a:srgbClr val="333333"/>
                </a:solidFill>
                <a:effectLst/>
                <a:latin typeface="-apple-system-font"/>
              </a:rPr>
              <a:t>store and sell genetic and medical information data of our custom ,ensure the safety and health of members and their descendants.</a:t>
            </a:r>
            <a:br>
              <a:rPr lang="en-US" altLang="zh-CN" sz="2000" b="1" i="0" dirty="0">
                <a:solidFill>
                  <a:srgbClr val="333333"/>
                </a:solidFill>
                <a:effectLst/>
                <a:latin typeface="-apple-system-font"/>
              </a:rPr>
            </a:br>
            <a:br>
              <a:rPr lang="en-US" altLang="zh-CN" sz="2000" dirty="0"/>
            </a:br>
            <a:br>
              <a:rPr lang="en-US" altLang="zh-CN" sz="2000" dirty="0"/>
            </a:br>
            <a:endParaRPr lang="zh-CN" altLang="en-US" sz="2000" dirty="0"/>
          </a:p>
        </p:txBody>
      </p:sp>
      <p:sp>
        <p:nvSpPr>
          <p:cNvPr id="5" name="内容占位符 4"/>
          <p:cNvSpPr>
            <a:spLocks noGrp="1"/>
          </p:cNvSpPr>
          <p:nvPr>
            <p:ph sz="quarter" idx="12"/>
          </p:nvPr>
        </p:nvSpPr>
        <p:spPr/>
        <p:txBody>
          <a:bodyPr/>
          <a:lstStyle/>
          <a:p>
            <a:endParaRPr lang="zh-CN" altLang="en-US" dirty="0"/>
          </a:p>
        </p:txBody>
      </p:sp>
      <p:sp>
        <p:nvSpPr>
          <p:cNvPr id="6" name="内容占位符 5"/>
          <p:cNvSpPr>
            <a:spLocks noGrp="1"/>
          </p:cNvSpPr>
          <p:nvPr>
            <p:ph sz="quarter" idx="13"/>
          </p:nvPr>
        </p:nvSpPr>
        <p:spPr>
          <a:xfrm>
            <a:off x="7195147" y="2741705"/>
            <a:ext cx="4086667" cy="3102469"/>
          </a:xfrm>
        </p:spPr>
        <p:txBody>
          <a:bodyPr>
            <a:normAutofit fontScale="32500" lnSpcReduction="20000"/>
          </a:bodyPr>
          <a:lstStyle/>
          <a:p>
            <a:pPr algn="just"/>
            <a:r>
              <a:rPr lang="en-US" altLang="zh-CN" sz="3800" b="1" i="0" dirty="0">
                <a:solidFill>
                  <a:srgbClr val="333333"/>
                </a:solidFill>
                <a:effectLst/>
                <a:latin typeface="-apple-system-font"/>
              </a:rPr>
              <a:t>SO, we provide sequencing services for members of the sperm eggs they use, and store and sell genetic and medical information data to ensure the safety and health of members and their descendants.</a:t>
            </a:r>
            <a:endParaRPr lang="en-US" altLang="zh-CN" sz="3800" b="1" i="0" dirty="0">
              <a:solidFill>
                <a:srgbClr val="333333"/>
              </a:solidFill>
              <a:effectLst/>
              <a:latin typeface="-apple-system-font"/>
            </a:endParaRPr>
          </a:p>
          <a:p>
            <a:pPr algn="just"/>
            <a:endParaRPr lang="en-US" altLang="zh-CN" sz="3800" b="1" i="0" dirty="0">
              <a:solidFill>
                <a:srgbClr val="333333"/>
              </a:solidFill>
              <a:effectLst/>
              <a:latin typeface="-apple-system-font"/>
            </a:endParaRPr>
          </a:p>
          <a:p>
            <a:pPr algn="just"/>
            <a:r>
              <a:rPr lang="en-US" altLang="zh-CN" sz="3800" b="1" i="0" dirty="0">
                <a:solidFill>
                  <a:srgbClr val="333333"/>
                </a:solidFill>
                <a:effectLst/>
                <a:latin typeface="-apple-system-font"/>
              </a:rPr>
              <a:t>A Canadian woman who used sperm from a donor</a:t>
            </a:r>
            <a:r>
              <a:rPr lang="zh-CN" altLang="en-US" sz="3800" b="1" i="0" dirty="0">
                <a:solidFill>
                  <a:srgbClr val="333333"/>
                </a:solidFill>
                <a:effectLst/>
                <a:latin typeface="-apple-system-font"/>
              </a:rPr>
              <a:t>，</a:t>
            </a:r>
            <a:r>
              <a:rPr lang="en-US" altLang="zh-CN" sz="3800" b="1" i="0" dirty="0">
                <a:solidFill>
                  <a:srgbClr val="333333"/>
                </a:solidFill>
                <a:effectLst/>
                <a:latin typeface="-apple-system-font"/>
              </a:rPr>
              <a:t>which provide false health information,   had children with a genetic disease.  if she had the genetic information of the sperm through DNA sequencing  and analyzed, which only take   few hundred dollars. she could avoid the tragedy. </a:t>
            </a:r>
            <a:endParaRPr lang="en-US" altLang="zh-CN" b="0" i="0" dirty="0">
              <a:solidFill>
                <a:srgbClr val="333333"/>
              </a:solidFill>
              <a:effectLst/>
              <a:latin typeface="-apple-system-font"/>
            </a:endParaRPr>
          </a:p>
          <a:p>
            <a:pPr marL="0" indent="0" algn="just">
              <a:lnSpc>
                <a:spcPct val="170000"/>
              </a:lnSpc>
              <a:buNone/>
            </a:pPr>
            <a:r>
              <a:rPr lang="en-US" altLang="zh-CN" b="0" i="0" dirty="0">
                <a:solidFill>
                  <a:srgbClr val="333333"/>
                </a:solidFill>
                <a:effectLst/>
                <a:latin typeface="-apple-system-font"/>
              </a:rPr>
              <a:t> </a:t>
            </a:r>
            <a:r>
              <a:rPr lang="zh-CN" altLang="en-US" b="1" i="0" dirty="0">
                <a:solidFill>
                  <a:srgbClr val="333333"/>
                </a:solidFill>
                <a:effectLst/>
                <a:latin typeface="-apple-system-font"/>
              </a:rPr>
              <a:t>一位加拿大女性使用了捐精者提供虚假健康信息的精子，</a:t>
            </a:r>
            <a:r>
              <a:rPr lang="zh-CN" altLang="en-US" b="1" dirty="0">
                <a:solidFill>
                  <a:srgbClr val="333333"/>
                </a:solidFill>
                <a:latin typeface="-apple-system-font"/>
              </a:rPr>
              <a:t>生下</a:t>
            </a:r>
            <a:r>
              <a:rPr lang="zh-CN" altLang="en-US" b="1" i="0" dirty="0">
                <a:solidFill>
                  <a:srgbClr val="333333"/>
                </a:solidFill>
                <a:effectLst/>
                <a:latin typeface="-apple-system-font"/>
              </a:rPr>
              <a:t>的孩子有遗传病，而为这些精子进行遗传信息测序及分析得费用仅几百美元，一个提前的测序服务可以这一种减少悲剧的发生，为会员、及其使用的精子卵子提供测序服务，基因和医学信息数据的存储及售卖服务，以确保会员及其后代的的安全及健康。</a:t>
            </a:r>
            <a:endParaRPr lang="zh-CN" altLang="en-US" b="1" i="0" dirty="0">
              <a:solidFill>
                <a:srgbClr val="333333"/>
              </a:solidFill>
              <a:effectLst/>
              <a:latin typeface="-apple-system-font"/>
            </a:endParaRPr>
          </a:p>
        </p:txBody>
      </p:sp>
      <p:sp>
        <p:nvSpPr>
          <p:cNvPr id="7" name="日期占位符 6"/>
          <p:cNvSpPr>
            <a:spLocks noGrp="1"/>
          </p:cNvSpPr>
          <p:nvPr>
            <p:ph type="dt" sz="half" idx="14"/>
          </p:nvPr>
        </p:nvSpPr>
        <p:spPr/>
        <p:txBody>
          <a:bodyPr/>
          <a:lstStyle/>
          <a:p>
            <a:fld id="{CFECCED4-C13D-4D1F-B8FC-A7B400CA580B}" type="datetime1">
              <a:rPr lang="zh-CN" altLang="en-US" smtClean="0"/>
            </a:fld>
            <a:endParaRPr lang="en-US" dirty="0"/>
          </a:p>
        </p:txBody>
      </p:sp>
      <p:pic>
        <p:nvPicPr>
          <p:cNvPr id="14" name="图片 13"/>
          <p:cNvPicPr>
            <a:picLocks noChangeAspect="1"/>
          </p:cNvPicPr>
          <p:nvPr/>
        </p:nvPicPr>
        <p:blipFill rotWithShape="1">
          <a:blip r:embed="rId1"/>
          <a:srcRect l="10980" t="14020" r="35027" b="16259"/>
          <a:stretch>
            <a:fillRect/>
          </a:stretch>
        </p:blipFill>
        <p:spPr>
          <a:xfrm>
            <a:off x="340292" y="2138649"/>
            <a:ext cx="5931952" cy="430857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3950346" y="852687"/>
            <a:ext cx="8241654" cy="6078800"/>
          </a:xfrm>
          <a:prstGeom prst="rect">
            <a:avLst/>
          </a:prstGeom>
        </p:spPr>
      </p:pic>
      <p:sp>
        <p:nvSpPr>
          <p:cNvPr id="3" name="标题 2"/>
          <p:cNvSpPr>
            <a:spLocks noGrp="1"/>
          </p:cNvSpPr>
          <p:nvPr>
            <p:ph type="title"/>
          </p:nvPr>
        </p:nvSpPr>
        <p:spPr>
          <a:xfrm>
            <a:off x="6266023" y="4081333"/>
            <a:ext cx="5765390" cy="1062504"/>
          </a:xfrm>
        </p:spPr>
        <p:txBody>
          <a:bodyPr/>
          <a:lstStyle/>
          <a:p>
            <a:pPr indent="457200">
              <a:lnSpc>
                <a:spcPct val="100000"/>
              </a:lnSpc>
            </a:pPr>
            <a:r>
              <a:rPr lang="en-US" altLang="zh-CN" sz="1800" b="0" dirty="0">
                <a:solidFill>
                  <a:schemeClr val="accent1">
                    <a:lumMod val="75000"/>
                  </a:schemeClr>
                </a:solidFill>
                <a:effectLst/>
                <a:latin typeface="Segoe UI Web (West European)"/>
              </a:rPr>
              <a:t>Build</a:t>
            </a:r>
            <a:r>
              <a:rPr lang="en-US" altLang="zh-CN" sz="1800" b="0" dirty="0">
                <a:effectLst/>
                <a:latin typeface="Segoe UI Web (West European)"/>
              </a:rPr>
              <a:t> bridges between assisted reproductive services companies and blockchain social member families and single clients to help members choose the right assisted reproductive services, invite members to upload all assisted reproductive-related genetic and medical data, and use blockchain data trading platforms to bring data to life and create value</a:t>
            </a:r>
            <a:br>
              <a:rPr lang="en-US" altLang="zh-CN" sz="1800" b="0" dirty="0">
                <a:effectLst/>
                <a:latin typeface="Segoe UI Web (West European)"/>
              </a:rPr>
            </a:br>
            <a:r>
              <a:rPr lang="zh-CN" altLang="en-US" sz="1800" b="0" dirty="0"/>
              <a:t>在辅助生育服务公司与区块链社交会员家庭及单身客户间建立桥梁，帮助会员选择适合的辅助生育服务，请会员上传所有的辅助生育相关的基因及医学数据，利用区块链数据交易平台将数据盘活，使数据创造价值</a:t>
            </a:r>
            <a:endParaRPr lang="zh-CN" altLang="en-US" sz="1800" b="0" dirty="0"/>
          </a:p>
        </p:txBody>
      </p:sp>
      <p:pic>
        <p:nvPicPr>
          <p:cNvPr id="6" name="图片占位符 4" descr="一位女士走在开有粉色花的树下的桥上"/>
          <p:cNvPicPr>
            <a:picLocks noChangeAspect="1"/>
          </p:cNvPicPr>
          <p:nvPr/>
        </p:nvPicPr>
        <p:blipFill rotWithShape="1">
          <a:blip r:embed="rId2"/>
          <a:srcRect/>
          <a:stretch>
            <a:fillRect/>
          </a:stretch>
        </p:blipFill>
        <p:spPr>
          <a:xfrm>
            <a:off x="-44598" y="2150299"/>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pic>
        <p:nvPicPr>
          <p:cNvPr id="21" name="图片 20"/>
          <p:cNvPicPr>
            <a:picLocks noChangeAspect="1"/>
          </p:cNvPicPr>
          <p:nvPr/>
        </p:nvPicPr>
        <p:blipFill rotWithShape="1">
          <a:blip r:embed="rId3"/>
          <a:srcRect l="2803" t="11362" r="20244" b="8496"/>
          <a:stretch>
            <a:fillRect/>
          </a:stretch>
        </p:blipFill>
        <p:spPr>
          <a:xfrm>
            <a:off x="2630566" y="2100695"/>
            <a:ext cx="3417832" cy="2002214"/>
          </a:xfrm>
          <a:prstGeom prst="rect">
            <a:avLst/>
          </a:prstGeom>
        </p:spPr>
      </p:pic>
      <p:pic>
        <p:nvPicPr>
          <p:cNvPr id="23" name="图片 22"/>
          <p:cNvPicPr>
            <a:picLocks noChangeAspect="1"/>
          </p:cNvPicPr>
          <p:nvPr/>
        </p:nvPicPr>
        <p:blipFill rotWithShape="1">
          <a:blip r:embed="rId4"/>
          <a:srcRect l="17746" t="6638" r="18059" b="8135"/>
          <a:stretch>
            <a:fillRect/>
          </a:stretch>
        </p:blipFill>
        <p:spPr>
          <a:xfrm>
            <a:off x="2630565" y="4266625"/>
            <a:ext cx="3403203" cy="2541493"/>
          </a:xfrm>
          <a:prstGeom prst="rect">
            <a:avLst/>
          </a:prstGeom>
        </p:spPr>
      </p:pic>
      <p:sp>
        <p:nvSpPr>
          <p:cNvPr id="8" name="标题 2"/>
          <p:cNvSpPr txBox="1"/>
          <p:nvPr/>
        </p:nvSpPr>
        <p:spPr>
          <a:xfrm>
            <a:off x="74471" y="321435"/>
            <a:ext cx="11842226" cy="10625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en-US" altLang="zh-CN" sz="1800" dirty="0">
                <a:solidFill>
                  <a:schemeClr val="accent1">
                    <a:lumMod val="50000"/>
                  </a:schemeClr>
                </a:solidFill>
                <a:effectLst/>
                <a:latin typeface="Segoe UI Web (West European)"/>
              </a:rPr>
              <a:t>Establish a blockchain trading platform for members and data demanders for assisted reproductive-related genetic and medical data</a:t>
            </a:r>
            <a:endParaRPr lang="en-US" altLang="zh-CN" sz="1800" dirty="0">
              <a:solidFill>
                <a:schemeClr val="accent1">
                  <a:lumMod val="50000"/>
                </a:schemeClr>
              </a:solidFill>
              <a:effectLst/>
              <a:latin typeface="Segoe UI Web (West European)"/>
            </a:endParaRPr>
          </a:p>
          <a:p>
            <a:r>
              <a:rPr lang="zh-CN" altLang="en-US" sz="1800" dirty="0">
                <a:solidFill>
                  <a:schemeClr val="accent1">
                    <a:lumMod val="50000"/>
                  </a:schemeClr>
                </a:solidFill>
              </a:rPr>
              <a:t>为会员以及数据需求方建立辅助生育相关的基因及医学数据区块链交易平台</a:t>
            </a:r>
            <a:endParaRPr lang="zh-CN" altLang="en-US" sz="1800" dirty="0">
              <a:solidFill>
                <a:schemeClr val="accent1">
                  <a:lumMod val="50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4050930" y="1178313"/>
            <a:ext cx="8241654" cy="6078800"/>
          </a:xfrm>
          <a:prstGeom prst="rect">
            <a:avLst/>
          </a:prstGeom>
        </p:spPr>
      </p:pic>
      <p:sp>
        <p:nvSpPr>
          <p:cNvPr id="4" name="内容占位符 3"/>
          <p:cNvSpPr>
            <a:spLocks noGrp="1"/>
          </p:cNvSpPr>
          <p:nvPr>
            <p:ph sz="quarter" idx="15"/>
          </p:nvPr>
        </p:nvSpPr>
        <p:spPr>
          <a:xfrm>
            <a:off x="6683605" y="1350803"/>
            <a:ext cx="5508395" cy="3008312"/>
          </a:xfrm>
        </p:spPr>
        <p:txBody>
          <a:bodyPr>
            <a:noAutofit/>
          </a:bodyPr>
          <a:lstStyle/>
          <a:p>
            <a:pPr marL="179705" indent="457200">
              <a:lnSpc>
                <a:spcPct val="220000"/>
              </a:lnSpc>
            </a:pPr>
            <a:r>
              <a:rPr lang="en-US" altLang="zh-CN" sz="1800" dirty="0">
                <a:effectLst/>
                <a:latin typeface="Segoe UI Web (West European)"/>
              </a:rPr>
              <a:t>Establish blockchain platform</a:t>
            </a:r>
            <a:r>
              <a:rPr lang="zh-CN" altLang="en-US" sz="1800" dirty="0">
                <a:latin typeface="Segoe UI Web (West European)"/>
              </a:rPr>
              <a:t> </a:t>
            </a:r>
            <a:r>
              <a:rPr lang="en-US" altLang="zh-CN" sz="1800" dirty="0">
                <a:latin typeface="Segoe UI Web (West European)"/>
              </a:rPr>
              <a:t>to </a:t>
            </a:r>
            <a:r>
              <a:rPr lang="en-US" altLang="zh-CN" sz="1800" dirty="0">
                <a:effectLst/>
                <a:latin typeface="Segoe UI Web (West European)"/>
              </a:rPr>
              <a:t>intermediate mutual aid banks of reproductive cells , besides </a:t>
            </a:r>
            <a:r>
              <a:rPr lang="en-US" altLang="zh-CN" sz="1800" dirty="0" err="1">
                <a:effectLst/>
                <a:latin typeface="Segoe UI Web (West European)"/>
              </a:rPr>
              <a:t>intermediateing</a:t>
            </a:r>
            <a:r>
              <a:rPr lang="en-US" altLang="zh-CN" sz="1800" dirty="0">
                <a:effectLst/>
                <a:latin typeface="Segoe UI Web (West European)"/>
              </a:rPr>
              <a:t> buying and selling of genetic data and medical data between social blockchain members and  scientists, insurance company, research client.</a:t>
            </a:r>
            <a:endParaRPr lang="en-US" altLang="zh-CN" sz="1800" dirty="0"/>
          </a:p>
          <a:p>
            <a:pPr marL="179705" indent="457200">
              <a:lnSpc>
                <a:spcPct val="220000"/>
              </a:lnSpc>
            </a:pPr>
            <a:r>
              <a:rPr lang="zh-CN" altLang="en-US" sz="1800" dirty="0"/>
              <a:t>建立区块链社交平台客户间的生殖细胞互助库互助库</a:t>
            </a:r>
            <a:r>
              <a:rPr lang="en-US" altLang="zh-CN" sz="1800" dirty="0"/>
              <a:t>,   </a:t>
            </a:r>
            <a:r>
              <a:rPr lang="zh-CN" altLang="en-US" sz="1800" dirty="0"/>
              <a:t>是前述的基因和医学数据交易平台的补充。</a:t>
            </a:r>
            <a:endParaRPr lang="zh-CN" altLang="en-US" sz="1800" dirty="0"/>
          </a:p>
        </p:txBody>
      </p:sp>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pic>
        <p:nvPicPr>
          <p:cNvPr id="2" name="图片 1"/>
          <p:cNvPicPr>
            <a:picLocks noChangeAspect="1"/>
          </p:cNvPicPr>
          <p:nvPr/>
        </p:nvPicPr>
        <p:blipFill>
          <a:blip r:embed="rId3"/>
          <a:stretch>
            <a:fillRect/>
          </a:stretch>
        </p:blipFill>
        <p:spPr>
          <a:xfrm>
            <a:off x="216202" y="3009900"/>
            <a:ext cx="3848100" cy="3848100"/>
          </a:xfrm>
          <a:prstGeom prst="rect">
            <a:avLst/>
          </a:prstGeom>
        </p:spPr>
      </p:pic>
      <p:pic>
        <p:nvPicPr>
          <p:cNvPr id="10" name="图片 9"/>
          <p:cNvPicPr>
            <a:picLocks noChangeAspect="1"/>
          </p:cNvPicPr>
          <p:nvPr/>
        </p:nvPicPr>
        <p:blipFill rotWithShape="1">
          <a:blip r:embed="rId4"/>
          <a:srcRect l="18449" t="7315" r="26566" b="8404"/>
          <a:stretch>
            <a:fillRect/>
          </a:stretch>
        </p:blipFill>
        <p:spPr>
          <a:xfrm>
            <a:off x="4077673" y="3915872"/>
            <a:ext cx="2842326" cy="2450620"/>
          </a:xfrm>
          <a:prstGeom prst="rect">
            <a:avLst/>
          </a:prstGeom>
        </p:spPr>
      </p:pic>
      <p:pic>
        <p:nvPicPr>
          <p:cNvPr id="11" name="图片 10"/>
          <p:cNvPicPr>
            <a:picLocks noChangeAspect="1"/>
          </p:cNvPicPr>
          <p:nvPr/>
        </p:nvPicPr>
        <p:blipFill rotWithShape="1">
          <a:blip r:embed="rId4"/>
          <a:srcRect l="23359" t="34967" r="66618" b="53145"/>
          <a:stretch>
            <a:fillRect/>
          </a:stretch>
        </p:blipFill>
        <p:spPr>
          <a:xfrm>
            <a:off x="4382645" y="2534496"/>
            <a:ext cx="1222049" cy="81526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4050930" y="1178313"/>
            <a:ext cx="8241654"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16" name="标题 10"/>
          <p:cNvSpPr txBox="1"/>
          <p:nvPr/>
        </p:nvSpPr>
        <p:spPr>
          <a:xfrm>
            <a:off x="6510416" y="750544"/>
            <a:ext cx="4513126"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br>
              <a:rPr lang="en-US" altLang="zh-CN" sz="1400" dirty="0">
                <a:latin typeface="Segoe UI Web (West European)"/>
              </a:rPr>
            </a:br>
            <a:r>
              <a:rPr lang="en-US" altLang="zh-CN" sz="1800" dirty="0"/>
              <a:t> </a:t>
            </a:r>
            <a:endParaRPr lang="zh-CN" altLang="en-US" sz="1800" dirty="0"/>
          </a:p>
        </p:txBody>
      </p:sp>
      <p:sp>
        <p:nvSpPr>
          <p:cNvPr id="7" name="文本框 6"/>
          <p:cNvSpPr txBox="1"/>
          <p:nvPr/>
        </p:nvSpPr>
        <p:spPr>
          <a:xfrm>
            <a:off x="5050732" y="1557005"/>
            <a:ext cx="6242050" cy="5093702"/>
          </a:xfrm>
          <a:prstGeom prst="rect">
            <a:avLst/>
          </a:prstGeom>
          <a:noFill/>
        </p:spPr>
        <p:txBody>
          <a:bodyPr wrap="square">
            <a:spAutoFit/>
          </a:bodyPr>
          <a:lstStyle/>
          <a:p>
            <a:pPr marL="0" marR="0" algn="just">
              <a:spcBef>
                <a:spcPts val="0"/>
              </a:spcBef>
              <a:spcAft>
                <a:spcPts val="0"/>
              </a:spcAft>
            </a:pP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1</a:t>
            </a:r>
            <a:r>
              <a:rPr lang="zh-CN" altLang="en-US" sz="1300" b="1" kern="100" dirty="0">
                <a:effectLst/>
                <a:latin typeface="宋体" panose="02010600030101010101" pitchFamily="2" charset="-122"/>
                <a:ea typeface="宋体" panose="02010600030101010101" pitchFamily="2" charset="-122"/>
                <a:cs typeface="宋体" panose="02010600030101010101" pitchFamily="2" charset="-122"/>
              </a:rPr>
              <a:t>、注册，填写</a:t>
            </a:r>
            <a:r>
              <a:rPr lang="zh-CN" altLang="en-US" sz="1300" b="1" kern="100" dirty="0">
                <a:latin typeface="宋体" panose="02010600030101010101" pitchFamily="2" charset="-122"/>
                <a:ea typeface="宋体" panose="02010600030101010101" pitchFamily="2" charset="-122"/>
                <a:cs typeface="宋体" panose="02010600030101010101" pitchFamily="2" charset="-122"/>
              </a:rPr>
              <a:t>会员的信息</a:t>
            </a:r>
            <a:r>
              <a:rPr lang="zh-CN" altLang="en-US" sz="1300" b="1" kern="100" dirty="0">
                <a:effectLst/>
                <a:latin typeface="宋体" panose="02010600030101010101" pitchFamily="2" charset="-122"/>
                <a:ea typeface="宋体" panose="02010600030101010101" pitchFamily="2" charset="-122"/>
                <a:cs typeface="宋体" panose="02010600030101010101" pitchFamily="2" charset="-122"/>
              </a:rPr>
              <a:t>、上传验证个人基础资料：</a:t>
            </a:r>
            <a:endParaRPr lang="en-US" altLang="zh-CN" sz="1300" b="1" kern="100" dirty="0">
              <a:effectLst/>
              <a:latin typeface="宋体" panose="02010600030101010101" pitchFamily="2" charset="-122"/>
              <a:ea typeface="宋体" panose="02010600030101010101" pitchFamily="2" charset="-122"/>
              <a:cs typeface="宋体" panose="02010600030101010101" pitchFamily="2" charset="-122"/>
            </a:endParaRPr>
          </a:p>
          <a:p>
            <a:pPr marL="0" marR="0" indent="0" algn="just">
              <a:spcBef>
                <a:spcPts val="0"/>
              </a:spcBef>
              <a:spcAft>
                <a:spcPts val="0"/>
              </a:spcAft>
              <a:buNone/>
            </a:pPr>
            <a:r>
              <a:rPr lang="zh-CN" altLang="en-US" sz="1300" b="1" kern="100" dirty="0">
                <a:effectLst/>
                <a:latin typeface="宋体" panose="02010600030101010101" pitchFamily="2" charset="-122"/>
                <a:ea typeface="宋体" panose="02010600030101010101" pitchFamily="2" charset="-122"/>
                <a:cs typeface="宋体" panose="02010600030101010101" pitchFamily="2" charset="-122"/>
              </a:rPr>
              <a:t> 上传身份证， 学历证明，可依据会员的诚信级别及个人需求上传房产证，银行流水等，驾驶证等 等身份、学历的证明、财产信息。以上的所有信息加密存证。</a:t>
            </a: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 registration, Fill in the member's information, upload verification of personal basic information: upload identity card, proof of education, according to the integrity level of members and personal needs to upload real estate certificate, bank flow, driver's license and other identity, education, property information. All of the above information encryption certificate </a:t>
            </a:r>
            <a:endParaRPr lang="zh-CN" altLang="en-US" sz="1300" b="1" kern="100" dirty="0">
              <a:effectLst/>
              <a:latin typeface="Calibri" panose="020F0502020204030204" pitchFamily="34" charset="0"/>
              <a:ea typeface="宋体" panose="02010600030101010101" pitchFamily="2" charset="-122"/>
              <a:cs typeface="宋体" panose="02010600030101010101" pitchFamily="2" charset="-122"/>
            </a:endParaRPr>
          </a:p>
          <a:p>
            <a:pPr marL="0" marR="0" indent="0" algn="just">
              <a:spcBef>
                <a:spcPts val="0"/>
              </a:spcBef>
              <a:spcAft>
                <a:spcPts val="0"/>
              </a:spcAft>
              <a:buNone/>
            </a:pPr>
            <a:r>
              <a:rPr lang="zh-CN" altLang="en-US" sz="1300" b="1" kern="100" dirty="0">
                <a:effectLst/>
                <a:latin typeface="宋体" panose="02010600030101010101" pitchFamily="2" charset="-122"/>
                <a:ea typeface="宋体" panose="02010600030101010101" pitchFamily="2" charset="-122"/>
                <a:cs typeface="宋体" panose="02010600030101010101" pitchFamily="2" charset="-122"/>
              </a:rPr>
              <a:t> </a:t>
            </a:r>
            <a:endParaRPr lang="zh-CN" altLang="en-US" sz="1300" b="1" kern="100" dirty="0">
              <a:effectLst/>
              <a:latin typeface="Calibri" panose="020F0502020204030204" pitchFamily="34" charset="0"/>
              <a:ea typeface="宋体" panose="02010600030101010101" pitchFamily="2" charset="-122"/>
              <a:cs typeface="宋体" panose="02010600030101010101" pitchFamily="2" charset="-122"/>
            </a:endParaRPr>
          </a:p>
          <a:p>
            <a:pPr marL="0" marR="0" algn="just">
              <a:spcBef>
                <a:spcPts val="0"/>
              </a:spcBef>
              <a:spcAft>
                <a:spcPts val="0"/>
              </a:spcAft>
            </a:pP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2</a:t>
            </a:r>
            <a:r>
              <a:rPr lang="zh-CN" altLang="en-US" sz="1300" b="1" kern="100" dirty="0">
                <a:effectLst/>
                <a:latin typeface="宋体" panose="02010600030101010101" pitchFamily="2" charset="-122"/>
                <a:ea typeface="宋体" panose="02010600030101010101" pitchFamily="2" charset="-122"/>
                <a:cs typeface="宋体" panose="02010600030101010101" pitchFamily="2" charset="-122"/>
              </a:rPr>
              <a:t>、用户设置交友偏好（含性取向）</a:t>
            </a: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2, user settings dating preferences (including sexual orientation) </a:t>
            </a:r>
            <a:endParaRPr lang="zh-CN" altLang="en-US" sz="1300" b="1" kern="100" dirty="0">
              <a:effectLst/>
              <a:latin typeface="Calibri" panose="020F0502020204030204" pitchFamily="34" charset="0"/>
              <a:ea typeface="宋体" panose="02010600030101010101" pitchFamily="2" charset="-122"/>
              <a:cs typeface="宋体" panose="02010600030101010101" pitchFamily="2" charset="-122"/>
            </a:endParaRPr>
          </a:p>
          <a:p>
            <a:pPr marL="0" marR="0" indent="0" algn="just">
              <a:spcBef>
                <a:spcPts val="0"/>
              </a:spcBef>
              <a:spcAft>
                <a:spcPts val="0"/>
              </a:spcAft>
              <a:buNone/>
            </a:pPr>
            <a:r>
              <a:rPr lang="zh-CN" altLang="en-US" sz="1300" b="1" kern="100" dirty="0">
                <a:effectLst/>
                <a:latin typeface="宋体" panose="02010600030101010101" pitchFamily="2" charset="-122"/>
                <a:ea typeface="宋体" panose="02010600030101010101" pitchFamily="2" charset="-122"/>
                <a:cs typeface="宋体" panose="02010600030101010101" pitchFamily="2" charset="-122"/>
              </a:rPr>
              <a:t> </a:t>
            </a:r>
            <a:endParaRPr lang="zh-CN" altLang="en-US" sz="1300" b="1" kern="100" dirty="0">
              <a:effectLst/>
              <a:latin typeface="Calibri" panose="020F0502020204030204" pitchFamily="34" charset="0"/>
              <a:ea typeface="宋体" panose="02010600030101010101" pitchFamily="2" charset="-122"/>
              <a:cs typeface="宋体" panose="02010600030101010101" pitchFamily="2" charset="-122"/>
            </a:endParaRPr>
          </a:p>
          <a:p>
            <a:pPr marL="0" marR="0" algn="just">
              <a:spcBef>
                <a:spcPts val="0"/>
              </a:spcBef>
              <a:spcAft>
                <a:spcPts val="0"/>
              </a:spcAft>
            </a:pP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3</a:t>
            </a:r>
            <a:r>
              <a:rPr lang="zh-CN" altLang="en-US" sz="1300" b="1" kern="100" dirty="0">
                <a:effectLst/>
                <a:latin typeface="宋体" panose="02010600030101010101" pitchFamily="2" charset="-122"/>
                <a:ea typeface="宋体" panose="02010600030101010101" pitchFamily="2" charset="-122"/>
                <a:cs typeface="宋体" panose="02010600030101010101" pitchFamily="2" charset="-122"/>
              </a:rPr>
              <a:t>、用户设置社群的偏好（单身</a:t>
            </a: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a:t>
            </a:r>
            <a:r>
              <a:rPr lang="zh-CN" altLang="en-US" sz="1300" b="1" kern="100" dirty="0">
                <a:effectLst/>
                <a:latin typeface="宋体" panose="02010600030101010101" pitchFamily="2" charset="-122"/>
                <a:ea typeface="宋体" panose="02010600030101010101" pitchFamily="2" charset="-122"/>
                <a:cs typeface="宋体" panose="02010600030101010101" pitchFamily="2" charset="-122"/>
              </a:rPr>
              <a:t>单身家庭</a:t>
            </a: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/LBGTQ</a:t>
            </a:r>
            <a:r>
              <a:rPr lang="zh-CN" altLang="en-US" sz="1300" b="1" kern="100" dirty="0">
                <a:effectLst/>
                <a:latin typeface="宋体" panose="02010600030101010101" pitchFamily="2" charset="-122"/>
                <a:ea typeface="宋体" panose="02010600030101010101" pitchFamily="2" charset="-122"/>
                <a:cs typeface="宋体" panose="02010600030101010101" pitchFamily="2" charset="-122"/>
              </a:rPr>
              <a:t>）</a:t>
            </a: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3, user settings community preferences (single/single family / LBGTQ) </a:t>
            </a:r>
            <a:endParaRPr lang="zh-CN" altLang="en-US" sz="1300" b="1" kern="100" dirty="0">
              <a:effectLst/>
              <a:latin typeface="Calibri" panose="020F0502020204030204" pitchFamily="34" charset="0"/>
              <a:ea typeface="宋体" panose="02010600030101010101" pitchFamily="2" charset="-122"/>
              <a:cs typeface="宋体" panose="02010600030101010101" pitchFamily="2" charset="-122"/>
            </a:endParaRPr>
          </a:p>
          <a:p>
            <a:pPr marL="0" marR="0" indent="0" algn="just">
              <a:spcBef>
                <a:spcPts val="0"/>
              </a:spcBef>
              <a:spcAft>
                <a:spcPts val="0"/>
              </a:spcAft>
              <a:buNone/>
            </a:pPr>
            <a:endParaRPr lang="zh-CN" altLang="en-US" sz="1300" b="1" kern="100" dirty="0">
              <a:effectLst/>
              <a:latin typeface="Calibri" panose="020F0502020204030204" pitchFamily="34" charset="0"/>
              <a:ea typeface="宋体" panose="02010600030101010101" pitchFamily="2" charset="-122"/>
              <a:cs typeface="宋体" panose="02010600030101010101" pitchFamily="2" charset="-122"/>
            </a:endParaRPr>
          </a:p>
          <a:p>
            <a:pPr marL="0" marR="0" algn="just">
              <a:spcBef>
                <a:spcPts val="0"/>
              </a:spcBef>
              <a:spcAft>
                <a:spcPts val="0"/>
              </a:spcAft>
            </a:pP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4</a:t>
            </a:r>
            <a:r>
              <a:rPr lang="zh-CN" altLang="en-US" sz="1300" b="1" kern="100" dirty="0">
                <a:effectLst/>
                <a:latin typeface="宋体" panose="02010600030101010101" pitchFamily="2" charset="-122"/>
                <a:ea typeface="宋体" panose="02010600030101010101" pitchFamily="2" charset="-122"/>
                <a:cs typeface="宋体" panose="02010600030101010101" pitchFamily="2" charset="-122"/>
              </a:rPr>
              <a:t>、系统自动匹配合适的交友，也可由平台用户设置搜索条件后匹配。</a:t>
            </a: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4, the system automatically match the appropriate dating, but also by the platform users to set search criteria after matching </a:t>
            </a:r>
            <a:endParaRPr lang="zh-CN" altLang="en-US" sz="1300" b="1" kern="100" dirty="0">
              <a:effectLst/>
              <a:latin typeface="Calibri" panose="020F0502020204030204" pitchFamily="34" charset="0"/>
              <a:ea typeface="宋体" panose="02010600030101010101" pitchFamily="2" charset="-122"/>
              <a:cs typeface="宋体" panose="02010600030101010101" pitchFamily="2" charset="-122"/>
            </a:endParaRPr>
          </a:p>
          <a:p>
            <a:pPr marL="0" marR="0" indent="0" algn="just">
              <a:spcBef>
                <a:spcPts val="0"/>
              </a:spcBef>
              <a:spcAft>
                <a:spcPts val="0"/>
              </a:spcAft>
              <a:buNone/>
            </a:pPr>
            <a:endParaRPr lang="zh-CN" altLang="en-US" sz="1300" b="1" kern="100" dirty="0">
              <a:effectLst/>
              <a:latin typeface="Calibri" panose="020F0502020204030204" pitchFamily="34" charset="0"/>
              <a:ea typeface="宋体" panose="02010600030101010101" pitchFamily="2" charset="-122"/>
              <a:cs typeface="宋体" panose="02010600030101010101" pitchFamily="2" charset="-122"/>
            </a:endParaRPr>
          </a:p>
          <a:p>
            <a:pPr marL="0" marR="0" algn="just">
              <a:spcBef>
                <a:spcPts val="0"/>
              </a:spcBef>
              <a:spcAft>
                <a:spcPts val="0"/>
              </a:spcAft>
            </a:pP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5</a:t>
            </a:r>
            <a:r>
              <a:rPr lang="zh-CN" altLang="en-US" sz="1300" b="1" kern="100" dirty="0">
                <a:effectLst/>
                <a:latin typeface="宋体" panose="02010600030101010101" pitchFamily="2" charset="-122"/>
                <a:ea typeface="宋体" panose="02010600030101010101" pitchFamily="2" charset="-122"/>
                <a:cs typeface="宋体" panose="02010600030101010101" pitchFamily="2" charset="-122"/>
              </a:rPr>
              <a:t>、会员在系统之中找到可交往得其他会员，开始进入社交过程、系统进入存证程序仅自己会员可见。</a:t>
            </a:r>
            <a:r>
              <a:rPr lang="en-US" altLang="zh-CN" sz="1300" b="1" kern="100" dirty="0">
                <a:effectLst/>
                <a:latin typeface="宋体" panose="02010600030101010101" pitchFamily="2" charset="-122"/>
                <a:ea typeface="宋体" panose="02010600030101010101" pitchFamily="2" charset="-122"/>
                <a:cs typeface="宋体" panose="02010600030101010101" pitchFamily="2" charset="-122"/>
              </a:rPr>
              <a:t>5, members in the system to find other members can interact, began to enter the social process, the system into the certificate program only their own members visible.</a:t>
            </a:r>
            <a:endParaRPr lang="en-US" altLang="zh-CN" sz="1300" b="1" kern="100" dirty="0">
              <a:effectLst/>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en-US" altLang="zh-CN" sz="1300" b="1" kern="1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 name="标题 10"/>
          <p:cNvSpPr txBox="1"/>
          <p:nvPr/>
        </p:nvSpPr>
        <p:spPr>
          <a:xfrm>
            <a:off x="6096000" y="570210"/>
            <a:ext cx="5833923"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en-US" altLang="zh-CN" sz="1800" dirty="0"/>
              <a:t>procedure of NOVA RIVER  block chain  social service</a:t>
            </a:r>
            <a:r>
              <a:rPr lang="zh-CN" altLang="en-US" sz="1400" dirty="0"/>
              <a:t>新星河区块链社交服务的流程</a:t>
            </a:r>
            <a:endParaRPr lang="zh-CN" altLang="en-US" sz="1400" dirty="0"/>
          </a:p>
          <a:p>
            <a:r>
              <a:rPr lang="en-US" altLang="zh-CN" sz="1400" dirty="0">
                <a:latin typeface="Segoe UI Web (West European)"/>
              </a:rPr>
              <a:t> </a:t>
            </a:r>
            <a:br>
              <a:rPr lang="en-US" altLang="zh-CN" sz="1400" dirty="0">
                <a:latin typeface="Segoe UI Web (West European)"/>
              </a:rPr>
            </a:br>
            <a:r>
              <a:rPr lang="en-US" altLang="zh-CN" sz="1800" dirty="0"/>
              <a:t> </a:t>
            </a:r>
            <a:endParaRPr lang="zh-CN" altLang="en-US"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3593730" y="779200"/>
            <a:ext cx="8241654"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16" name="标题 10"/>
          <p:cNvSpPr txBox="1"/>
          <p:nvPr/>
        </p:nvSpPr>
        <p:spPr>
          <a:xfrm>
            <a:off x="6096000" y="377340"/>
            <a:ext cx="5833923"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zh-CN" altLang="en-US" sz="1800" dirty="0"/>
              <a:t>新星河区块链社交服务的流程</a:t>
            </a:r>
            <a:endParaRPr lang="zh-CN" altLang="en-US" sz="1800" dirty="0"/>
          </a:p>
          <a:p>
            <a:r>
              <a:rPr lang="en-US" altLang="zh-CN" sz="1800" dirty="0"/>
              <a:t>procedure of NOVA RIVER  block chain  social service</a:t>
            </a:r>
            <a:br>
              <a:rPr lang="en-US" altLang="zh-CN" sz="1400" dirty="0">
                <a:latin typeface="Segoe UI Web (West European)"/>
              </a:rPr>
            </a:br>
            <a:r>
              <a:rPr lang="en-US" altLang="zh-CN" sz="1800" dirty="0"/>
              <a:t> </a:t>
            </a:r>
            <a:endParaRPr lang="zh-CN" altLang="en-US" sz="1800" dirty="0"/>
          </a:p>
        </p:txBody>
      </p:sp>
      <p:sp>
        <p:nvSpPr>
          <p:cNvPr id="7" name="副标题 3"/>
          <p:cNvSpPr/>
          <p:nvPr/>
        </p:nvSpPr>
        <p:spPr>
          <a:xfrm>
            <a:off x="4554071" y="1031893"/>
            <a:ext cx="7134805" cy="1989213"/>
          </a:xfrm>
          <a:prstGeom prst="rect">
            <a:avLst/>
          </a:prstGeom>
        </p:spPr>
        <p:txBody>
          <a:bodyPr vert="horz" lIns="91440" tIns="45720" rIns="91440" bIns="45720" rtlCol="0" anchor="t">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1" i="0" kern="1200" spc="150" baseline="0">
                <a:solidFill>
                  <a:schemeClr val="bg1"/>
                </a:solidFill>
                <a:latin typeface="Microsoft YaHei UI" panose="020B0503020204020204" pitchFamily="34" charset="-122"/>
                <a:ea typeface="Microsoft YaHei UI" panose="020B0503020204020204" pitchFamily="34" charset="-122"/>
                <a:cs typeface="+mn-cs"/>
              </a:defRPr>
            </a:lvl1pPr>
            <a:lvl2pPr marL="457200" indent="0" algn="ctr" defTabSz="914400" rtl="0" eaLnBrk="1" latinLnBrk="0" hangingPunct="1">
              <a:lnSpc>
                <a:spcPct val="150000"/>
              </a:lnSpc>
              <a:spcBef>
                <a:spcPts val="1500"/>
              </a:spcBef>
              <a:buFont typeface="Arial" panose="020B0604020202020204" pitchFamily="34" charset="0"/>
              <a:buNone/>
              <a:defRPr sz="20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914400" indent="0" algn="ctr" defTabSz="914400" rtl="0" eaLnBrk="1" latinLnBrk="0" hangingPunct="1">
              <a:lnSpc>
                <a:spcPct val="150000"/>
              </a:lnSpc>
              <a:spcBef>
                <a:spcPts val="1500"/>
              </a:spcBef>
              <a:buFont typeface="Arial" panose="020B0604020202020204" pitchFamily="34" charset="0"/>
              <a:buNone/>
              <a:defRPr sz="18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371600" indent="0" algn="ctr" defTabSz="914400" rtl="0" eaLnBrk="1" latinLnBrk="0" hangingPunct="1">
              <a:lnSpc>
                <a:spcPct val="150000"/>
              </a:lnSpc>
              <a:spcBef>
                <a:spcPts val="1500"/>
              </a:spcBef>
              <a:buFont typeface="Arial" panose="020B0604020202020204" pitchFamily="34" charset="0"/>
              <a:buNone/>
              <a:defRPr sz="16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1828800" indent="0" algn="ctr" defTabSz="914400" rtl="0" eaLnBrk="1" latinLnBrk="0" hangingPunct="1">
              <a:lnSpc>
                <a:spcPct val="150000"/>
              </a:lnSpc>
              <a:spcBef>
                <a:spcPts val="1500"/>
              </a:spcBef>
              <a:buFont typeface="Arial" panose="020B0604020202020204" pitchFamily="34" charset="0"/>
              <a:buNone/>
              <a:defRPr sz="16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gn="just">
              <a:spcBef>
                <a:spcPts val="0"/>
              </a:spcBef>
              <a:spcAft>
                <a:spcPts val="0"/>
              </a:spcAft>
            </a:pPr>
            <a:endParaRPr lang="en-US" altLang="zh-CN" sz="1500" kern="1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r>
              <a:rPr lang="zh-CN" altLang="en-US" sz="1500" kern="100" dirty="0">
                <a:solidFill>
                  <a:schemeClr val="tx1"/>
                </a:solidFill>
                <a:latin typeface="宋体" panose="02010600030101010101" pitchFamily="2" charset="-122"/>
                <a:ea typeface="宋体" panose="02010600030101010101" pitchFamily="2" charset="-122"/>
                <a:cs typeface="宋体" panose="02010600030101010101" pitchFamily="2" charset="-122"/>
              </a:rPr>
              <a:t>新星河单身区块链社交服务的特征是可以记录和追溯双方交往的过程，如双方的财务来往记录，双方的重要的活动，双方的重要的的承诺及履行的状况。</a:t>
            </a:r>
            <a:endParaRPr lang="en-US" altLang="zh-CN" sz="1500" kern="1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en-US" altLang="zh-CN" sz="1500" kern="1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r>
              <a:rPr lang="en-US" altLang="zh-CN" sz="1500" kern="100" dirty="0">
                <a:solidFill>
                  <a:schemeClr val="tx1"/>
                </a:solidFill>
                <a:latin typeface="宋体" panose="02010600030101010101" pitchFamily="2" charset="-122"/>
                <a:ea typeface="宋体" panose="02010600030101010101" pitchFamily="2" charset="-122"/>
                <a:cs typeface="宋体" panose="02010600030101010101" pitchFamily="2" charset="-122"/>
              </a:rPr>
              <a:t>The Nova River Single Blockchain Social Service is characterized by the process of recording and tracing the interaction between the two parties, such as their financial dealings, their important activities, their important commitments and performance.</a:t>
            </a:r>
            <a:endParaRPr lang="en-US" altLang="zh-CN" sz="1500" kern="1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en-US" altLang="zh-CN" sz="1500" kern="1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r>
              <a:rPr lang="zh-CN" altLang="en-US"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提供空间为客户记录交往的过程   </a:t>
            </a:r>
            <a:endPar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r>
              <a:rPr lang="zh-CN" altLang="en-US"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依会员自愿的原则上传其他的交往记录，如财务往来等内容（系统可那个提供区块链加密存证服务）</a:t>
            </a:r>
            <a:r>
              <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according to the voluntary principle of members to upload other contact records, such as financial transactions and other content (the system can provide blockchain encryption certificate service) </a:t>
            </a:r>
            <a:endParaRPr lang="zh-CN" altLang="en-US" sz="1500" b="1"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p>
            <a:pPr marL="0" marR="0" algn="just">
              <a:spcBef>
                <a:spcPts val="0"/>
              </a:spcBef>
              <a:spcAft>
                <a:spcPts val="0"/>
              </a:spcAft>
            </a:pPr>
            <a:r>
              <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6</a:t>
            </a:r>
            <a:r>
              <a:rPr lang="zh-CN" altLang="en-US"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、结婚者终止交友，但可以继续使用平台的家庭健康与生育咨询及信息存储服务。</a:t>
            </a:r>
            <a:r>
              <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the marriage to terminate the dating, but can continue to use the platform of family health and fertility counseling and information storage services</a:t>
            </a:r>
            <a:endPar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r>
              <a:rPr lang="zh-CN" altLang="en-US"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endParaRPr lang="zh-CN" altLang="en-US" sz="1500" b="1"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p>
            <a:pPr marL="0" marR="0" algn="just">
              <a:spcBef>
                <a:spcPts val="0"/>
              </a:spcBef>
              <a:spcAft>
                <a:spcPts val="0"/>
              </a:spcAft>
            </a:pPr>
            <a:r>
              <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7</a:t>
            </a:r>
            <a:r>
              <a:rPr lang="zh-CN" altLang="en-US"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、单身者可以继续开启交友历程</a:t>
            </a:r>
            <a:r>
              <a:rPr lang="en-US" altLang="zh-CN" sz="1500" b="1"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rPr>
              <a:t>x+1</a:t>
            </a:r>
            <a:r>
              <a:rPr lang="zh-CN" altLang="en-US"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，使用平台定制得合规的健康与家庭规划及健康信息存储服务。</a:t>
            </a:r>
            <a:r>
              <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7, singles can continue to open dating process x1, the use of the platform customized to obtain compliance with health and family planning and health information storage services.</a:t>
            </a:r>
            <a:endPar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en-US" altLang="zh-CN" sz="1500" kern="1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en-US" altLang="zh-CN" sz="1500" kern="1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en-US" altLang="zh-CN" sz="1500" kern="1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en-US" altLang="zh-CN" sz="1500" kern="1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en-US" altLang="zh-CN" sz="1500" b="1"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algn="just">
              <a:spcBef>
                <a:spcPts val="0"/>
              </a:spcBef>
              <a:spcAft>
                <a:spcPts val="0"/>
              </a:spcAft>
            </a:pPr>
            <a:endParaRPr lang="zh-CN" altLang="en-US" sz="1500" b="1" kern="100" dirty="0">
              <a:solidFill>
                <a:schemeClr val="tx1"/>
              </a:solidFill>
              <a:effectLst/>
              <a:latin typeface="Calibri" panose="020F0502020204030204" pitchFamily="34" charset="0"/>
              <a:ea typeface="宋体" panose="02010600030101010101" pitchFamily="2" charset="-122"/>
              <a:cs typeface="宋体" panose="02010600030101010101" pitchFamily="2" charset="-122"/>
            </a:endParaRPr>
          </a:p>
          <a:p>
            <a:endParaRPr lang="zh-CN" altLang="en-US" sz="1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247" y="754264"/>
            <a:ext cx="10649505" cy="583800"/>
          </a:xfrm>
        </p:spPr>
        <p:txBody>
          <a:bodyPr/>
          <a:lstStyle/>
          <a:p>
            <a:pPr marL="0" marR="0" lvl="0" indent="0" algn="l" defTabSz="650240" rtl="0" eaLnBrk="1" fontAlgn="auto" latinLnBrk="0" hangingPunct="1">
              <a:lnSpc>
                <a:spcPct val="100000"/>
              </a:lnSpc>
              <a:spcBef>
                <a:spcPts val="0"/>
              </a:spcBef>
              <a:spcAft>
                <a:spcPts val="0"/>
              </a:spcAft>
              <a:buClrTx/>
              <a:buSzTx/>
              <a:buFontTx/>
              <a:buNone/>
              <a:defRPr/>
            </a:pPr>
            <a:r>
              <a:rPr lang="en-US" altLang="zh-CN" sz="1800" dirty="0"/>
              <a:t>Associated industry supplier competition pros and cons analysis: gay community BLUED</a:t>
            </a:r>
            <a:br>
              <a:rPr lang="en-US" altLang="zh-CN" dirty="0"/>
            </a:br>
            <a:r>
              <a:rPr lang="zh-CN" altLang="en-US" sz="900" dirty="0"/>
              <a:t>关联的行业供应商竞品优缺点分析</a:t>
            </a:r>
            <a:r>
              <a:rPr lang="zh-CN" altLang="en-US" sz="900" dirty="0">
                <a:sym typeface="+mn-ea"/>
              </a:rPr>
              <a:t>：男同社区</a:t>
            </a:r>
            <a:r>
              <a:rPr lang="en-US" altLang="zh-CN" sz="900" dirty="0">
                <a:sym typeface="+mn-ea"/>
              </a:rPr>
              <a:t>BLUED</a:t>
            </a:r>
            <a:br>
              <a:rPr kumimoji="0" lang="en-US" altLang="zh-CN" sz="3000" b="0" i="0" u="none" strike="noStrike" kern="1200" cap="none" spc="0" normalizeH="0" baseline="0" noProof="0" dirty="0">
                <a:ln>
                  <a:noFill/>
                </a:ln>
                <a:solidFill>
                  <a:srgbClr val="545454"/>
                </a:solidFill>
                <a:effectLst/>
                <a:uLnTx/>
                <a:uFillTx/>
                <a:latin typeface="Songti SC Regular"/>
                <a:ea typeface="Songti SC Regular"/>
                <a:cs typeface="Songti SC Regular"/>
                <a:sym typeface="Songti SC Regular"/>
              </a:rPr>
            </a:br>
            <a:endParaRPr lang="zh-CN" altLang="en-US" dirty="0"/>
          </a:p>
        </p:txBody>
      </p:sp>
      <p:sp>
        <p:nvSpPr>
          <p:cNvPr id="10" name="标题 4"/>
          <p:cNvSpPr txBox="1"/>
          <p:nvPr/>
        </p:nvSpPr>
        <p:spPr>
          <a:xfrm>
            <a:off x="-404927" y="59042"/>
            <a:ext cx="10515600" cy="583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endParaRPr lang="zh-CN" altLang="en-US" dirty="0"/>
          </a:p>
        </p:txBody>
      </p:sp>
      <p:pic>
        <p:nvPicPr>
          <p:cNvPr id="13" name="内容占位符 12"/>
          <p:cNvPicPr>
            <a:picLocks noGrp="1" noChangeAspect="1"/>
          </p:cNvPicPr>
          <p:nvPr>
            <p:ph sz="quarter" idx="10"/>
          </p:nvPr>
        </p:nvPicPr>
        <p:blipFill rotWithShape="1">
          <a:blip r:embed="rId1"/>
          <a:srcRect l="11036"/>
          <a:stretch>
            <a:fillRect/>
          </a:stretch>
        </p:blipFill>
        <p:spPr>
          <a:xfrm>
            <a:off x="496238" y="3923414"/>
            <a:ext cx="4897629" cy="1914310"/>
          </a:xfrm>
          <a:prstGeom prst="rect">
            <a:avLst/>
          </a:prstGeom>
        </p:spPr>
      </p:pic>
      <p:sp>
        <p:nvSpPr>
          <p:cNvPr id="14" name="内容占位符 6"/>
          <p:cNvSpPr txBox="1"/>
          <p:nvPr/>
        </p:nvSpPr>
        <p:spPr>
          <a:xfrm>
            <a:off x="5189411" y="1611866"/>
            <a:ext cx="6578072" cy="310246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ym typeface="+mn-ea"/>
              </a:rPr>
              <a:t>Disadvantages: The number and distribution of groups are limited</a:t>
            </a:r>
            <a:r>
              <a:rPr lang="zh-CN" altLang="en-US" sz="900" b="1" dirty="0">
                <a:sym typeface="+mn-ea"/>
              </a:rPr>
              <a:t>缺点：群体的人数及分布范围有限。</a:t>
            </a:r>
            <a:endParaRPr lang="en-US" altLang="zh-CN" sz="900" b="1" dirty="0">
              <a:sym typeface="+mn-ea"/>
            </a:endParaRPr>
          </a:p>
          <a:p>
            <a:r>
              <a:rPr lang="en-US" altLang="zh-CN" b="1" dirty="0">
                <a:sym typeface="+mn-ea"/>
              </a:rPr>
              <a:t>Pros: See the market demand, accounting for 90% of China's surrogacy market share.</a:t>
            </a:r>
            <a:r>
              <a:rPr lang="zh-CN" altLang="en-US" sz="900" b="1" dirty="0">
                <a:sym typeface="+mn-ea"/>
              </a:rPr>
              <a:t>优点：看准了市场的需求，占据了中国代孕市场的</a:t>
            </a:r>
            <a:r>
              <a:rPr lang="en-US" altLang="zh-CN" sz="900" b="1" dirty="0">
                <a:sym typeface="+mn-ea"/>
              </a:rPr>
              <a:t>90%</a:t>
            </a:r>
            <a:r>
              <a:rPr lang="zh-CN" altLang="en-US" sz="900" b="1" dirty="0">
                <a:sym typeface="+mn-ea"/>
              </a:rPr>
              <a:t>份额。</a:t>
            </a:r>
            <a:endParaRPr lang="en-US" altLang="zh-CN" sz="900" b="1" dirty="0">
              <a:sym typeface="+mn-ea"/>
            </a:endParaRPr>
          </a:p>
          <a:p>
            <a:endParaRPr lang="en-US" altLang="zh-CN" b="1" dirty="0">
              <a:sym typeface="+mn-ea"/>
            </a:endParaRPr>
          </a:p>
        </p:txBody>
      </p:sp>
      <p:sp>
        <p:nvSpPr>
          <p:cNvPr id="15" name="文本占位符 3"/>
          <p:cNvSpPr txBox="1"/>
          <p:nvPr/>
        </p:nvSpPr>
        <p:spPr>
          <a:xfrm>
            <a:off x="5639145" y="921850"/>
            <a:ext cx="5817229" cy="1207135"/>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ym typeface="+mn-ea"/>
              </a:rPr>
              <a:t>The pros and cons of the gay community BLUED:</a:t>
            </a:r>
            <a:r>
              <a:rPr lang="zh-CN" altLang="en-US" sz="900" dirty="0">
                <a:sym typeface="+mn-ea"/>
              </a:rPr>
              <a:t>男同社区</a:t>
            </a:r>
            <a:r>
              <a:rPr lang="en-US" altLang="zh-CN" sz="900" dirty="0">
                <a:sym typeface="+mn-ea"/>
              </a:rPr>
              <a:t>BLUED</a:t>
            </a:r>
            <a:r>
              <a:rPr lang="zh-CN" altLang="en-US" sz="900" dirty="0"/>
              <a:t>优缺点：</a:t>
            </a:r>
            <a:endParaRPr lang="zh-CN" altLang="en-US" sz="900" dirty="0"/>
          </a:p>
        </p:txBody>
      </p:sp>
      <p:pic>
        <p:nvPicPr>
          <p:cNvPr id="8" name="内容占位符 8"/>
          <p:cNvPicPr>
            <a:picLocks noChangeAspect="1"/>
          </p:cNvPicPr>
          <p:nvPr/>
        </p:nvPicPr>
        <p:blipFill>
          <a:blip r:embed="rId2"/>
          <a:stretch>
            <a:fillRect/>
          </a:stretch>
        </p:blipFill>
        <p:spPr>
          <a:xfrm>
            <a:off x="799881" y="1248678"/>
            <a:ext cx="4052992" cy="2180322"/>
          </a:xfrm>
          <a:prstGeom prst="rect">
            <a:avLst/>
          </a:prstGeom>
        </p:spPr>
      </p:pic>
      <p:sp>
        <p:nvSpPr>
          <p:cNvPr id="9" name="内容占位符 17"/>
          <p:cNvSpPr txBox="1"/>
          <p:nvPr/>
        </p:nvSpPr>
        <p:spPr>
          <a:xfrm>
            <a:off x="5322623" y="3613898"/>
            <a:ext cx="6311648" cy="3008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solidFill>
                  <a:srgbClr val="222222"/>
                </a:solidFill>
                <a:latin typeface="-apple-system"/>
              </a:rPr>
              <a:t>The use of assisted reproductive technology to do long-term family planning “leftover men” low-key and introverted ‘to male surrogacy business abroad mainly, sultry wealth’, accounting for 90% of the domestic surrogacy business abroad share.</a:t>
            </a:r>
            <a:r>
              <a:rPr lang="zh-CN" altLang="en-US" sz="900" b="1" dirty="0">
                <a:solidFill>
                  <a:srgbClr val="222222"/>
                </a:solidFill>
                <a:latin typeface="-apple-system"/>
              </a:rPr>
              <a:t>采用辅助生育技术来做长期建设家庭规划得“剩男”低调而内敛</a:t>
            </a:r>
            <a:r>
              <a:rPr lang="en-US" altLang="zh-CN" sz="900" b="1" dirty="0">
                <a:solidFill>
                  <a:srgbClr val="222222"/>
                </a:solidFill>
                <a:latin typeface="-apple-system"/>
              </a:rPr>
              <a:t>’</a:t>
            </a:r>
            <a:r>
              <a:rPr lang="zh-CN" altLang="en-US" sz="900" b="1" dirty="0">
                <a:solidFill>
                  <a:srgbClr val="222222"/>
                </a:solidFill>
                <a:latin typeface="-apple-system"/>
              </a:rPr>
              <a:t>以男同出国代孕业务为主，闷声发大财</a:t>
            </a:r>
            <a:r>
              <a:rPr lang="en-US" altLang="zh-CN" sz="900" b="1" dirty="0">
                <a:solidFill>
                  <a:srgbClr val="222222"/>
                </a:solidFill>
                <a:latin typeface="-apple-system"/>
              </a:rPr>
              <a:t>’</a:t>
            </a:r>
            <a:r>
              <a:rPr lang="zh-CN" altLang="en-US" sz="900" b="1" dirty="0">
                <a:solidFill>
                  <a:srgbClr val="222222"/>
                </a:solidFill>
                <a:latin typeface="-apple-system"/>
              </a:rPr>
              <a:t>，占据了国内出国代孕业务</a:t>
            </a:r>
            <a:r>
              <a:rPr lang="en-US" altLang="zh-CN" sz="900" b="1" dirty="0">
                <a:solidFill>
                  <a:srgbClr val="222222"/>
                </a:solidFill>
                <a:latin typeface="-apple-system"/>
              </a:rPr>
              <a:t>90%</a:t>
            </a:r>
            <a:r>
              <a:rPr lang="zh-CN" altLang="en-US" sz="900" b="1" dirty="0">
                <a:solidFill>
                  <a:srgbClr val="222222"/>
                </a:solidFill>
                <a:latin typeface="-apple-system"/>
              </a:rPr>
              <a:t>得份额</a:t>
            </a:r>
            <a:endParaRPr lang="en-US" altLang="zh-CN" sz="900" b="1" dirty="0">
              <a:solidFill>
                <a:srgbClr val="222222"/>
              </a:solidFill>
              <a:latin typeface="-apple-system"/>
            </a:endParaRPr>
          </a:p>
          <a:p>
            <a:r>
              <a:rPr lang="en-US" altLang="zh-CN" sz="1600" b="1" dirty="0">
                <a:solidFill>
                  <a:srgbClr val="222222"/>
                </a:solidFill>
                <a:latin typeface="-apple-system"/>
              </a:rPr>
              <a:t>The use of assisted reproductive technology to do long-term family planning "leftover men" low-key step forward '</a:t>
            </a:r>
            <a:r>
              <a:rPr lang="en-US" altLang="zh-CN" sz="1600" b="1" dirty="0" err="1">
                <a:solidFill>
                  <a:srgbClr val="222222"/>
                </a:solidFill>
                <a:latin typeface="-apple-system"/>
              </a:rPr>
              <a:t>smouldering</a:t>
            </a:r>
            <a:r>
              <a:rPr lang="en-US" altLang="zh-CN" sz="1600" b="1" dirty="0">
                <a:solidFill>
                  <a:srgbClr val="222222"/>
                </a:solidFill>
                <a:latin typeface="-apple-system"/>
              </a:rPr>
              <a:t> wealth', to the domestic surrogacy business abroad, for example, male surrogacy accounted for 90% of the share.</a:t>
            </a:r>
            <a:r>
              <a:rPr lang="zh-CN" altLang="en-US" sz="900" b="1" dirty="0">
                <a:solidFill>
                  <a:srgbClr val="222222"/>
                </a:solidFill>
                <a:latin typeface="-apple-system"/>
              </a:rPr>
              <a:t>采用辅助生育技术来做长期建设家庭规划得“剩男”低调大步向前走’闷声发大财’ ，以国内的出国代孕业务为例，男同代孕占据了</a:t>
            </a:r>
            <a:r>
              <a:rPr lang="en-US" altLang="zh-CN" sz="900" b="1" dirty="0">
                <a:solidFill>
                  <a:srgbClr val="222222"/>
                </a:solidFill>
                <a:latin typeface="-apple-system"/>
              </a:rPr>
              <a:t>90%</a:t>
            </a:r>
            <a:r>
              <a:rPr lang="zh-CN" altLang="en-US" sz="900" b="1" dirty="0">
                <a:solidFill>
                  <a:srgbClr val="222222"/>
                </a:solidFill>
                <a:latin typeface="-apple-system"/>
              </a:rPr>
              <a:t>得份额</a:t>
            </a:r>
            <a:endParaRPr lang="en-US" altLang="zh-CN" sz="900" b="1" dirty="0">
              <a:solidFill>
                <a:srgbClr val="222222"/>
              </a:solidFill>
              <a:latin typeface="-apple-system"/>
            </a:endParaRPr>
          </a:p>
          <a:p>
            <a:endParaRPr lang="en-US" altLang="zh-CN" sz="1600" b="1" dirty="0">
              <a:solidFill>
                <a:srgbClr val="222222"/>
              </a:solidFill>
              <a:latin typeface="-apple-system"/>
            </a:endParaRPr>
          </a:p>
          <a:p>
            <a:endParaRPr lang="en-US" altLang="zh-CN" sz="1600" b="1" dirty="0">
              <a:solidFill>
                <a:srgbClr val="222222"/>
              </a:solidFill>
              <a:latin typeface="-apple-system"/>
            </a:endParaRPr>
          </a:p>
          <a:p>
            <a:endParaRPr lang="en-US" altLang="zh-CN" sz="1600" b="1" dirty="0">
              <a:solidFill>
                <a:srgbClr val="222222"/>
              </a:solidFill>
              <a:latin typeface="-apple-system"/>
            </a:endParaRPr>
          </a:p>
          <a:p>
            <a:endParaRPr lang="en-US" altLang="zh-CN" sz="1600" b="1" dirty="0">
              <a:solidFill>
                <a:srgbClr val="222222"/>
              </a:solidFill>
              <a:latin typeface="-apple-system"/>
            </a:endParaRPr>
          </a:p>
          <a:p>
            <a:endParaRPr lang="en-US" altLang="zh-CN" sz="16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247" y="754264"/>
            <a:ext cx="10649505" cy="583800"/>
          </a:xfrm>
        </p:spPr>
        <p:txBody>
          <a:bodyPr/>
          <a:lstStyle/>
          <a:p>
            <a:pPr defTabSz="650240">
              <a:lnSpc>
                <a:spcPct val="100000"/>
              </a:lnSpc>
              <a:spcBef>
                <a:spcPts val="0"/>
              </a:spcBef>
              <a:defRPr/>
            </a:pPr>
            <a:r>
              <a:rPr lang="en-US" altLang="zh-CN" dirty="0">
                <a:effectLst/>
                <a:latin typeface="Segoe UI Web (West European)"/>
              </a:rPr>
              <a:t>Related industry supplier competition pros and cons analysis: love 21century  China</a:t>
            </a:r>
            <a:br>
              <a:rPr lang="en-US" altLang="zh-CN" dirty="0">
                <a:effectLst/>
                <a:latin typeface="Segoe UI Web (West European)"/>
              </a:rPr>
            </a:br>
            <a:r>
              <a:rPr lang="zh-CN" altLang="en-US" dirty="0"/>
              <a:t>关联的行业供应商竞品优缺点分析</a:t>
            </a:r>
            <a:r>
              <a:rPr lang="zh-CN" altLang="en-US" dirty="0">
                <a:sym typeface="+mn-ea"/>
              </a:rPr>
              <a:t>：世纪佳缘中国</a:t>
            </a:r>
            <a:endParaRPr lang="zh-CN" altLang="en-US" dirty="0"/>
          </a:p>
        </p:txBody>
      </p:sp>
      <p:sp>
        <p:nvSpPr>
          <p:cNvPr id="10" name="标题 4"/>
          <p:cNvSpPr txBox="1"/>
          <p:nvPr/>
        </p:nvSpPr>
        <p:spPr>
          <a:xfrm>
            <a:off x="-404927" y="59042"/>
            <a:ext cx="10515600" cy="583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endParaRPr lang="zh-CN" altLang="en-US" dirty="0"/>
          </a:p>
        </p:txBody>
      </p:sp>
      <p:pic>
        <p:nvPicPr>
          <p:cNvPr id="13" name="内容占位符 12"/>
          <p:cNvPicPr>
            <a:picLocks noGrp="1" noChangeAspect="1"/>
          </p:cNvPicPr>
          <p:nvPr>
            <p:ph sz="quarter" idx="10"/>
          </p:nvPr>
        </p:nvPicPr>
        <p:blipFill rotWithShape="1">
          <a:blip r:embed="rId1"/>
          <a:srcRect l="11036"/>
          <a:stretch>
            <a:fillRect/>
          </a:stretch>
        </p:blipFill>
        <p:spPr>
          <a:xfrm>
            <a:off x="6828355" y="4189426"/>
            <a:ext cx="4897629" cy="1914310"/>
          </a:xfrm>
          <a:prstGeom prst="rect">
            <a:avLst/>
          </a:prstGeom>
        </p:spPr>
      </p:pic>
      <p:sp>
        <p:nvSpPr>
          <p:cNvPr id="14" name="内容占位符 6"/>
          <p:cNvSpPr txBox="1"/>
          <p:nvPr/>
        </p:nvSpPr>
        <p:spPr>
          <a:xfrm>
            <a:off x="7912695" y="1961119"/>
            <a:ext cx="4086667" cy="310246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ym typeface="+mn-ea"/>
              </a:rPr>
              <a:t>一个成功的中国婚恋机构</a:t>
            </a:r>
            <a:endParaRPr lang="en-US" altLang="zh-CN" b="1" dirty="0">
              <a:sym typeface="+mn-ea"/>
            </a:endParaRPr>
          </a:p>
          <a:p>
            <a:r>
              <a:rPr lang="en-US" altLang="zh-CN" b="1" dirty="0">
                <a:sym typeface="+mn-ea"/>
              </a:rPr>
              <a:t>A successful Chinese marriage agency</a:t>
            </a:r>
            <a:endParaRPr lang="en-US" altLang="zh-CN" b="1" dirty="0">
              <a:sym typeface="+mn-ea"/>
            </a:endParaRPr>
          </a:p>
          <a:p>
            <a:endParaRPr lang="en-US" altLang="zh-CN" b="1" dirty="0">
              <a:sym typeface="+mn-ea"/>
            </a:endParaRPr>
          </a:p>
          <a:p>
            <a:endParaRPr lang="en-US" altLang="zh-CN" b="1" dirty="0">
              <a:sym typeface="+mn-ea"/>
            </a:endParaRPr>
          </a:p>
          <a:p>
            <a:endParaRPr lang="en-US" altLang="zh-CN" b="1" dirty="0">
              <a:sym typeface="+mn-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672" y="1565161"/>
            <a:ext cx="5161305" cy="409170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4051213" y="1153583"/>
            <a:ext cx="8241654"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16" name="标题 10"/>
          <p:cNvSpPr txBox="1"/>
          <p:nvPr/>
        </p:nvSpPr>
        <p:spPr>
          <a:xfrm>
            <a:off x="6661434" y="436498"/>
            <a:ext cx="4513126"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zh-CN" altLang="en-US" sz="1800" dirty="0">
                <a:solidFill>
                  <a:schemeClr val="accent1">
                    <a:lumMod val="50000"/>
                  </a:schemeClr>
                </a:solidFill>
              </a:rPr>
              <a:t>医学数据存贮、医学的数据交易、单身小家庭社交、 </a:t>
            </a:r>
            <a:r>
              <a:rPr lang="en-US" altLang="zh-CN" sz="1800" dirty="0">
                <a:solidFill>
                  <a:schemeClr val="accent1">
                    <a:lumMod val="50000"/>
                  </a:schemeClr>
                </a:solidFill>
              </a:rPr>
              <a:t>3</a:t>
            </a:r>
            <a:r>
              <a:rPr lang="zh-CN" altLang="en-US" sz="1800" dirty="0">
                <a:solidFill>
                  <a:schemeClr val="accent1">
                    <a:lumMod val="50000"/>
                  </a:schemeClr>
                </a:solidFill>
              </a:rPr>
              <a:t>个服务</a:t>
            </a:r>
            <a:r>
              <a:rPr lang="en-US" altLang="zh-CN" sz="1400" dirty="0">
                <a:solidFill>
                  <a:schemeClr val="accent1">
                    <a:lumMod val="50000"/>
                  </a:schemeClr>
                </a:solidFill>
                <a:latin typeface="Segoe UI Web (West European)"/>
              </a:rPr>
              <a:t>Medical data storage, medical data transactions, single  family social, 3 service directions </a:t>
            </a:r>
            <a:br>
              <a:rPr lang="en-US" altLang="zh-CN" sz="1400" dirty="0">
                <a:solidFill>
                  <a:schemeClr val="accent1">
                    <a:lumMod val="50000"/>
                  </a:schemeClr>
                </a:solidFill>
                <a:latin typeface="Segoe UI Web (West European)"/>
              </a:rPr>
            </a:br>
            <a:r>
              <a:rPr lang="en-US" altLang="zh-CN" sz="1800" dirty="0">
                <a:solidFill>
                  <a:schemeClr val="accent1">
                    <a:lumMod val="50000"/>
                  </a:schemeClr>
                </a:solidFill>
              </a:rPr>
              <a:t> </a:t>
            </a:r>
            <a:endParaRPr lang="zh-CN" altLang="en-US" sz="1800" dirty="0">
              <a:solidFill>
                <a:schemeClr val="accent1">
                  <a:lumMod val="50000"/>
                </a:schemeClr>
              </a:solidFill>
            </a:endParaRPr>
          </a:p>
        </p:txBody>
      </p:sp>
      <p:sp>
        <p:nvSpPr>
          <p:cNvPr id="17" name="内容占位符 17"/>
          <p:cNvSpPr txBox="1"/>
          <p:nvPr/>
        </p:nvSpPr>
        <p:spPr>
          <a:xfrm>
            <a:off x="4754046" y="1398371"/>
            <a:ext cx="7058588" cy="4596209"/>
          </a:xfrm>
          <a:prstGeom prst="rect">
            <a:avLst/>
          </a:prstGeom>
        </p:spPr>
        <p:txBody>
          <a:bodyPr vert="horz" lIns="91440" tIns="45720" rIns="91440" bIns="45720" rtlCol="0">
            <a:normAutofit fontScale="5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705" indent="-179705">
              <a:lnSpc>
                <a:spcPct val="170000"/>
              </a:lnSpc>
            </a:pPr>
            <a:r>
              <a:rPr lang="en-US" altLang="zh-CN" sz="2100" b="1" dirty="0"/>
              <a:t>Provide encrypted blockchain platform to intermediate buying ang selling of  gene data\ medical data \ between social blockchain member( social platform member C-side)and pharmaceutical &amp; health service companies, medical research institutions, insurance companies </a:t>
            </a:r>
            <a:r>
              <a:rPr lang="en-US" altLang="zh-CN" sz="2100" b="1" dirty="0" err="1"/>
              <a:t>etc</a:t>
            </a:r>
            <a:r>
              <a:rPr lang="en-US" altLang="zh-CN" sz="2100" b="1" dirty="0"/>
              <a:t>( B-side ).</a:t>
            </a:r>
            <a:endParaRPr lang="en-US" altLang="zh-CN" sz="2100" b="1" dirty="0"/>
          </a:p>
          <a:p>
            <a:pPr marL="179705" indent="-179705">
              <a:lnSpc>
                <a:spcPct val="170000"/>
              </a:lnSpc>
            </a:pPr>
            <a:r>
              <a:rPr lang="en-US" altLang="zh-CN" sz="2100" b="1" dirty="0"/>
              <a:t> social platform member (C-side )upload gene data\ medical data \ health data , which can deduct their member service fee, the platform do encryption processing of data , for B side to view encrypted data should paid to the member side, according to the amount of data and the type of data, the price of data is determined by the market, member decide the amount and type of data transactions to the B side.</a:t>
            </a:r>
            <a:endParaRPr lang="en-US" altLang="zh-CN" sz="2100" b="1" dirty="0"/>
          </a:p>
          <a:p>
            <a:pPr marL="179705" indent="-179705">
              <a:lnSpc>
                <a:spcPct val="170000"/>
              </a:lnSpc>
            </a:pPr>
            <a:r>
              <a:rPr lang="en-US" altLang="zh-CN" sz="2100" b="1" dirty="0"/>
              <a:t>为</a:t>
            </a:r>
            <a:r>
              <a:rPr lang="zh-CN" altLang="en-US" sz="2100" b="1" dirty="0"/>
              <a:t>医药及健康服务公司、医疗科研机构，保险公司等</a:t>
            </a:r>
            <a:r>
              <a:rPr lang="en-US" altLang="zh-CN" sz="2100" b="1" dirty="0" err="1"/>
              <a:t>B端</a:t>
            </a:r>
            <a:r>
              <a:rPr lang="zh-CN" altLang="en-US" sz="2100" b="1" dirty="0"/>
              <a:t>在平台发布数据，</a:t>
            </a:r>
            <a:endParaRPr lang="en-US" altLang="zh-CN" sz="2100" b="1" dirty="0"/>
          </a:p>
          <a:p>
            <a:pPr marL="179705" indent="-179705">
              <a:lnSpc>
                <a:spcPct val="170000"/>
              </a:lnSpc>
            </a:pPr>
            <a:r>
              <a:rPr lang="zh-CN" altLang="en-US" sz="2100" b="1" dirty="0"/>
              <a:t>会员端的上传健康医学数据可抵扣会员服务费，</a:t>
            </a:r>
            <a:r>
              <a:rPr lang="en-US" altLang="zh-CN" sz="2100" b="1" dirty="0"/>
              <a:t>intermediate</a:t>
            </a:r>
            <a:endParaRPr lang="en-US" altLang="zh-CN" sz="2100" b="1" dirty="0"/>
          </a:p>
          <a:p>
            <a:pPr marL="179705" indent="-179705">
              <a:lnSpc>
                <a:spcPct val="170000"/>
              </a:lnSpc>
            </a:pPr>
            <a:r>
              <a:rPr lang="zh-CN" altLang="en-US" sz="2100" b="1" dirty="0"/>
              <a:t>  和社交平台会员端</a:t>
            </a:r>
            <a:r>
              <a:rPr lang="en-US" altLang="zh-CN" sz="2100" b="1" dirty="0"/>
              <a:t> C</a:t>
            </a:r>
            <a:r>
              <a:rPr lang="zh-CN" altLang="en-US" sz="2100" b="1" dirty="0"/>
              <a:t>端提供加密的付费的医学数据交易平台。会员端的上传健康医学数据可抵扣会员服务费，平台对医学数据做加密的处理</a:t>
            </a:r>
            <a:r>
              <a:rPr lang="en-US" altLang="zh-CN" sz="2100" b="1" dirty="0"/>
              <a:t>，B</a:t>
            </a:r>
            <a:r>
              <a:rPr lang="zh-CN" altLang="en-US" sz="2100" b="1" dirty="0"/>
              <a:t>端在系统的平台发布数据的需求，</a:t>
            </a:r>
            <a:r>
              <a:rPr lang="en-US" altLang="zh-CN" sz="2100" b="1" dirty="0"/>
              <a:t>C</a:t>
            </a:r>
            <a:r>
              <a:rPr lang="zh-CN" altLang="en-US" sz="2100" b="1" dirty="0"/>
              <a:t>端的那些数据加密处理后仅显示数据的类型，</a:t>
            </a:r>
            <a:r>
              <a:rPr lang="en-US" altLang="zh-CN" sz="2100" b="1" dirty="0"/>
              <a:t>B</a:t>
            </a:r>
            <a:r>
              <a:rPr lang="zh-CN" altLang="en-US" sz="2100" b="1" dirty="0"/>
              <a:t>端和</a:t>
            </a:r>
            <a:r>
              <a:rPr lang="en-US" altLang="zh-CN" sz="2100" b="1" dirty="0"/>
              <a:t>C</a:t>
            </a:r>
            <a:r>
              <a:rPr lang="zh-CN" altLang="en-US" sz="2100" b="1" dirty="0"/>
              <a:t>端可交流数据的供需的信息。要查看</a:t>
            </a:r>
            <a:r>
              <a:rPr lang="en-US" altLang="zh-CN" sz="2100" b="1" dirty="0"/>
              <a:t>C</a:t>
            </a:r>
            <a:r>
              <a:rPr lang="zh-CN" altLang="en-US" sz="2100" b="1" dirty="0"/>
              <a:t>端加密后的</a:t>
            </a:r>
            <a:r>
              <a:rPr lang="zh-CN" altLang="en-US" sz="2100" b="1" dirty="0">
                <a:sym typeface="+mn-ea"/>
              </a:rPr>
              <a:t>数据，要依据数据量及数据的类型</a:t>
            </a:r>
            <a:r>
              <a:rPr lang="en-US" altLang="zh-CN" sz="2100" b="1" dirty="0" err="1">
                <a:sym typeface="+mn-ea"/>
              </a:rPr>
              <a:t>付费给</a:t>
            </a:r>
            <a:r>
              <a:rPr lang="zh-CN" altLang="en-US" sz="2100" b="1" dirty="0">
                <a:sym typeface="+mn-ea"/>
              </a:rPr>
              <a:t>会员</a:t>
            </a:r>
            <a:r>
              <a:rPr lang="en-US" altLang="zh-CN" sz="2100" b="1" dirty="0">
                <a:sym typeface="+mn-ea"/>
              </a:rPr>
              <a:t>端</a:t>
            </a:r>
            <a:r>
              <a:rPr lang="zh-CN" altLang="en-US" sz="2100" b="1" dirty="0">
                <a:sym typeface="+mn-ea"/>
              </a:rPr>
              <a:t>，数据的价格由市场决定，由会员即</a:t>
            </a:r>
            <a:r>
              <a:rPr lang="en-US" altLang="zh-CN" sz="2100" b="1" dirty="0">
                <a:sym typeface="+mn-ea"/>
              </a:rPr>
              <a:t>C</a:t>
            </a:r>
            <a:r>
              <a:rPr lang="zh-CN" altLang="en-US" sz="2100" b="1" dirty="0">
                <a:sym typeface="+mn-ea"/>
              </a:rPr>
              <a:t>端决定哪一些数据交易给</a:t>
            </a:r>
            <a:r>
              <a:rPr lang="en-US" altLang="zh-CN" sz="2100" b="1" dirty="0">
                <a:sym typeface="+mn-ea"/>
              </a:rPr>
              <a:t>B</a:t>
            </a:r>
            <a:r>
              <a:rPr lang="zh-CN" altLang="en-US" sz="2100" b="1" dirty="0">
                <a:sym typeface="+mn-ea"/>
              </a:rPr>
              <a:t>端</a:t>
            </a:r>
            <a:r>
              <a:rPr lang="en-US" altLang="zh-CN" sz="2100" b="1" dirty="0"/>
              <a:t>。B</a:t>
            </a:r>
            <a:r>
              <a:rPr lang="zh-CN" altLang="en-US" sz="2100" b="1" dirty="0"/>
              <a:t>端可无偿及自愿反馈医学健康科普提示内容给</a:t>
            </a:r>
            <a:r>
              <a:rPr lang="en-US" altLang="zh-CN" sz="2100" b="1" dirty="0"/>
              <a:t>C</a:t>
            </a:r>
            <a:r>
              <a:rPr lang="zh-CN" altLang="en-US" sz="2100" b="1" dirty="0"/>
              <a:t>端，由</a:t>
            </a:r>
            <a:r>
              <a:rPr lang="en-US" altLang="zh-CN" sz="2100" b="1" dirty="0"/>
              <a:t>C</a:t>
            </a:r>
            <a:r>
              <a:rPr lang="zh-CN" altLang="en-US" sz="2100" b="1" dirty="0"/>
              <a:t>端决定是查看，</a:t>
            </a:r>
            <a:r>
              <a:rPr lang="en-US" altLang="zh-CN" sz="2100" b="1" dirty="0"/>
              <a:t>C</a:t>
            </a:r>
            <a:r>
              <a:rPr lang="zh-CN" altLang="en-US" sz="2100" b="1" dirty="0"/>
              <a:t>端可拒收此类的内容。</a:t>
            </a:r>
            <a:endParaRPr lang="en-US" sz="26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4061754" y="1089867"/>
            <a:ext cx="8241654"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16" name="标题 10"/>
          <p:cNvSpPr txBox="1"/>
          <p:nvPr/>
        </p:nvSpPr>
        <p:spPr>
          <a:xfrm>
            <a:off x="6388007" y="1051894"/>
            <a:ext cx="4513126"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en-US" altLang="zh-CN" sz="1400" dirty="0">
                <a:latin typeface="Segoe UI Web (West European)"/>
              </a:rPr>
              <a:t>Medical data storage, medical data transactions, single  family social, 3 service directions    </a:t>
            </a:r>
            <a:r>
              <a:rPr lang="zh-CN" altLang="en-US" sz="1400" dirty="0">
                <a:latin typeface="Segoe UI Web (West European)"/>
              </a:rPr>
              <a:t>医学数据存贮、医学的数据交易、单身小家庭社交、 </a:t>
            </a:r>
            <a:r>
              <a:rPr lang="en-US" altLang="zh-CN" sz="1400" dirty="0">
                <a:latin typeface="Segoe UI Web (West European)"/>
              </a:rPr>
              <a:t>3</a:t>
            </a:r>
            <a:r>
              <a:rPr lang="zh-CN" altLang="en-US" sz="1400" dirty="0">
                <a:latin typeface="Segoe UI Web (West European)"/>
              </a:rPr>
              <a:t>个服务</a:t>
            </a:r>
            <a:br>
              <a:rPr lang="en-US" altLang="zh-CN" sz="1400" dirty="0">
                <a:latin typeface="Segoe UI Web (West European)"/>
              </a:rPr>
            </a:br>
            <a:r>
              <a:rPr lang="en-US" altLang="zh-CN" sz="1800" dirty="0"/>
              <a:t> </a:t>
            </a:r>
            <a:endParaRPr lang="zh-CN" altLang="en-US" sz="1800" dirty="0"/>
          </a:p>
        </p:txBody>
      </p:sp>
      <p:sp>
        <p:nvSpPr>
          <p:cNvPr id="17" name="内容占位符 17"/>
          <p:cNvSpPr txBox="1"/>
          <p:nvPr/>
        </p:nvSpPr>
        <p:spPr>
          <a:xfrm>
            <a:off x="4198038" y="1870953"/>
            <a:ext cx="7557230" cy="5297714"/>
          </a:xfrm>
          <a:prstGeom prst="rect">
            <a:avLst/>
          </a:prstGeom>
        </p:spPr>
        <p:txBody>
          <a:bodyPr vert="horz" lIns="91440" tIns="45720" rIns="91440" bIns="45720" rtlCol="0">
            <a:normAutofit fontScale="95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705" indent="-179705">
              <a:lnSpc>
                <a:spcPct val="150000"/>
              </a:lnSpc>
            </a:pPr>
            <a:r>
              <a:rPr lang="en-US" altLang="zh-CN" sz="1900" b="1" dirty="0">
                <a:sym typeface="+mn-ea"/>
              </a:rPr>
              <a:t>Provide members with medical data encryption storage services(including: cases, medical test reports, genome sequencing and other genetic information, family genetic diseases, reproductive health and other medical data) . Provide members who need family planning with health consulting service</a:t>
            </a:r>
            <a:r>
              <a:rPr lang="zh-CN" altLang="en-US" sz="1900" b="1" dirty="0">
                <a:sym typeface="+mn-ea"/>
              </a:rPr>
              <a:t>，</a:t>
            </a:r>
            <a:r>
              <a:rPr lang="en-US" altLang="zh-CN" sz="1900" b="1" dirty="0">
                <a:sym typeface="+mn-ea"/>
              </a:rPr>
              <a:t>with exclusive personalized health and family planning services.   </a:t>
            </a:r>
            <a:endParaRPr lang="en-US" altLang="zh-CN" sz="1900" b="1" dirty="0">
              <a:sym typeface="+mn-ea"/>
            </a:endParaRPr>
          </a:p>
          <a:p>
            <a:pPr marL="179705" indent="-179705">
              <a:lnSpc>
                <a:spcPct val="150000"/>
              </a:lnSpc>
            </a:pPr>
            <a:r>
              <a:rPr lang="zh-CN" altLang="en-US" sz="1900" b="1" dirty="0">
                <a:sym typeface="+mn-ea"/>
              </a:rPr>
              <a:t>为会员提供医学数据（含：病例，医学检测报告、基因组测序等遗传信息，家族遗传病，生育健康等医学数据）加密存贮及存证服务。会员的医学数据会的到科学存储呈现，会员端的上传健康医学数据可抵扣部分的会员服务费，获得频台的社交服务的优惠。为需要家庭计划咨询的会员提供专属的个性化的及家庭规划服务。</a:t>
            </a:r>
            <a:endParaRPr lang="en-US" altLang="zh-CN" sz="1900" b="1" dirty="0">
              <a:sym typeface="+mn-ea"/>
            </a:endParaRPr>
          </a:p>
          <a:p>
            <a:endParaRPr lang="en-US" altLang="zh-CN" sz="1900" b="1" dirty="0"/>
          </a:p>
          <a:p>
            <a:endParaRPr lang="en-US" sz="26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
        <p:nvSpPr>
          <p:cNvPr id="9" name="文本框 8"/>
          <p:cNvSpPr txBox="1"/>
          <p:nvPr/>
        </p:nvSpPr>
        <p:spPr>
          <a:xfrm>
            <a:off x="1635853" y="419450"/>
            <a:ext cx="184731" cy="369332"/>
          </a:xfrm>
          <a:prstGeom prst="rect">
            <a:avLst/>
          </a:prstGeom>
          <a:noFill/>
        </p:spPr>
        <p:txBody>
          <a:bodyPr wrap="none" rtlCol="0">
            <a:spAutoFit/>
          </a:bodyPr>
          <a:lstStyle/>
          <a:p>
            <a:endParaRPr lang="zh-CN" altLang="en-US"/>
          </a:p>
        </p:txBody>
      </p:sp>
      <p:sp>
        <p:nvSpPr>
          <p:cNvPr id="3" name="文本框 2"/>
          <p:cNvSpPr txBox="1"/>
          <p:nvPr/>
        </p:nvSpPr>
        <p:spPr>
          <a:xfrm>
            <a:off x="414707" y="890409"/>
            <a:ext cx="10855355" cy="7432040"/>
          </a:xfrm>
          <a:prstGeom prst="rect">
            <a:avLst/>
          </a:prstGeom>
          <a:noFill/>
        </p:spPr>
        <p:txBody>
          <a:bodyPr wrap="square" rtlCol="0">
            <a:spAutoFit/>
          </a:bodyPr>
          <a:lstStyle/>
          <a:p>
            <a:endParaRPr lang="en-US" altLang="zh-CN" dirty="0"/>
          </a:p>
          <a:p>
            <a:r>
              <a:rPr lang="zh-CN" altLang="en-US" b="1" dirty="0"/>
              <a:t>用户的分类</a:t>
            </a:r>
            <a:r>
              <a:rPr lang="zh-CN" altLang="en-US" dirty="0"/>
              <a:t>：</a:t>
            </a:r>
            <a:endParaRPr lang="en-US" altLang="zh-CN" dirty="0"/>
          </a:p>
          <a:p>
            <a:r>
              <a:rPr lang="en-US" altLang="zh-CN" b="1" dirty="0"/>
              <a:t>1.</a:t>
            </a:r>
            <a:r>
              <a:rPr lang="zh-CN" altLang="en-US" b="1" dirty="0"/>
              <a:t>个体成员 和团体类成员</a:t>
            </a:r>
            <a:r>
              <a:rPr lang="zh-CN" altLang="en-US" dirty="0"/>
              <a:t> ：</a:t>
            </a:r>
            <a:r>
              <a:rPr lang="en-US" altLang="zh-CN" dirty="0">
                <a:sym typeface="+mn-ea"/>
              </a:rPr>
              <a:t>个人科学家，独立研究人</a:t>
            </a:r>
            <a:r>
              <a:rPr lang="zh-CN" altLang="en-US" dirty="0">
                <a:sym typeface="+mn-ea"/>
              </a:rPr>
              <a:t>，</a:t>
            </a:r>
            <a:r>
              <a:rPr lang="zh-CN" altLang="en-US" dirty="0"/>
              <a:t>有</a:t>
            </a:r>
            <a:r>
              <a:rPr lang="en-US" altLang="zh-CN" dirty="0">
                <a:sym typeface="+mn-ea"/>
              </a:rPr>
              <a:t>生育需求的家庭，单身家庭，LGBTQ群体，</a:t>
            </a:r>
            <a:r>
              <a:rPr lang="zh-CN" altLang="en-US" dirty="0">
                <a:sym typeface="+mn-ea"/>
              </a:rPr>
              <a:t>有数据监测和监督需求的群体类成员（</a:t>
            </a:r>
            <a:r>
              <a:rPr lang="zh-CN" altLang="en-US" dirty="0">
                <a:sym typeface="+mn-ea"/>
              </a:rPr>
              <a:t>例如自然保护区的村民</a:t>
            </a:r>
            <a:r>
              <a:rPr lang="zh-CN" altLang="en-US" dirty="0">
                <a:sym typeface="+mn-ea"/>
              </a:rPr>
              <a:t>集体）</a:t>
            </a:r>
            <a:r>
              <a:rPr lang="en-US" altLang="zh-CN" dirty="0">
                <a:sym typeface="+mn-ea"/>
              </a:rPr>
              <a:t>。</a:t>
            </a:r>
            <a:endParaRPr lang="zh-CN" altLang="en-US" dirty="0"/>
          </a:p>
          <a:p>
            <a:endParaRPr lang="zh-CN" altLang="en-US" sz="1500" dirty="0"/>
          </a:p>
          <a:p>
            <a:r>
              <a:rPr lang="zh-CN" altLang="en-US" sz="1500" dirty="0"/>
              <a:t> </a:t>
            </a:r>
            <a:r>
              <a:rPr lang="zh-CN" altLang="en-US" sz="1500" dirty="0">
                <a:sym typeface="+mn-ea"/>
              </a:rPr>
              <a:t>个体成员， 和团体类成员的</a:t>
            </a:r>
            <a:r>
              <a:rPr lang="zh-CN" altLang="en-US" sz="1500" b="1" dirty="0">
                <a:sym typeface="+mn-ea"/>
              </a:rPr>
              <a:t>动作请第三方机构检测</a:t>
            </a:r>
            <a:r>
              <a:rPr lang="zh-CN" altLang="en-US" sz="1500" b="1" dirty="0"/>
              <a:t>样品获取数据</a:t>
            </a:r>
            <a:r>
              <a:rPr lang="zh-CN" altLang="en-US" sz="1500" dirty="0"/>
              <a:t>，</a:t>
            </a:r>
            <a:r>
              <a:rPr lang="zh-CN" altLang="en-US" sz="1500" b="1" dirty="0"/>
              <a:t>上传</a:t>
            </a:r>
            <a:r>
              <a:rPr lang="zh-CN" altLang="en-US" sz="1500" dirty="0"/>
              <a:t>和</a:t>
            </a:r>
            <a:r>
              <a:rPr lang="zh-CN" altLang="en-US" sz="1500" b="1" dirty="0"/>
              <a:t>购买</a:t>
            </a:r>
            <a:r>
              <a:rPr lang="zh-CN" altLang="en-US" sz="1500" dirty="0"/>
              <a:t>他们需要的数据，重新的发现数据对数据做新的</a:t>
            </a:r>
            <a:r>
              <a:rPr lang="zh-CN" altLang="en-US" sz="1500" b="1" dirty="0"/>
              <a:t>标注，可以对对数据进行购买和分析</a:t>
            </a:r>
            <a:endParaRPr lang="zh-CN" altLang="en-US" sz="1500" b="1" dirty="0"/>
          </a:p>
          <a:p>
            <a:endParaRPr lang="en-US" altLang="zh-CN" dirty="0"/>
          </a:p>
          <a:p>
            <a:endParaRPr lang="en-US" altLang="zh-CN" dirty="0"/>
          </a:p>
          <a:p>
            <a:r>
              <a:rPr lang="en-US" altLang="zh-CN" b="1" dirty="0"/>
              <a:t>2.</a:t>
            </a:r>
            <a:r>
              <a:rPr lang="zh-CN" altLang="en-US" b="1" dirty="0"/>
              <a:t>机构成员 </a:t>
            </a:r>
            <a:r>
              <a:rPr lang="zh-CN" altLang="en-US" dirty="0"/>
              <a:t>  对数据进行购买和分析</a:t>
            </a:r>
            <a:endParaRPr lang="en-US" altLang="zh-CN" dirty="0"/>
          </a:p>
          <a:p>
            <a:r>
              <a:rPr lang="en-US" altLang="zh-CN" dirty="0"/>
              <a:t>产品阶段,初构建阶段。市场推广规划。个人的那个用户瞄准有公司的用户的瞄准医药公司，数据买家，以需求驱动逐步的扩大市场，拓展</a:t>
            </a:r>
            <a:r>
              <a:rPr lang="zh-CN" altLang="en-US" dirty="0"/>
              <a:t>新</a:t>
            </a:r>
            <a:r>
              <a:rPr lang="en-US" altLang="zh-CN" dirty="0"/>
              <a:t>的领域。</a:t>
            </a:r>
            <a:endParaRPr lang="en-US" altLang="zh-CN" dirty="0"/>
          </a:p>
          <a:p>
            <a:endParaRPr lang="en-US" altLang="zh-CN" dirty="0"/>
          </a:p>
          <a:p>
            <a:r>
              <a:rPr lang="zh-CN" altLang="en-US" dirty="0"/>
              <a:t>对数据进行时间、地点、场景的注解，</a:t>
            </a:r>
            <a:endParaRPr lang="en-US" altLang="zh-CN" dirty="0"/>
          </a:p>
          <a:p>
            <a:r>
              <a:rPr lang="zh-CN" altLang="en-US" dirty="0"/>
              <a:t>加密隐私的信息。</a:t>
            </a:r>
            <a:endParaRPr lang="en-US" altLang="zh-CN" dirty="0"/>
          </a:p>
          <a:p>
            <a:r>
              <a:rPr lang="zh-CN" altLang="en-US" dirty="0"/>
              <a:t>注解以及公布自己的分析得结果，标注获得数据所需要的价格</a:t>
            </a:r>
            <a:endParaRPr lang="en-US" altLang="zh-CN" dirty="0"/>
          </a:p>
          <a:p>
            <a:endParaRPr lang="en-US" altLang="zh-CN" dirty="0"/>
          </a:p>
          <a:p>
            <a:r>
              <a:rPr lang="zh-CN" altLang="en-US" dirty="0"/>
              <a:t>购买方（个人</a:t>
            </a:r>
            <a:r>
              <a:rPr lang="en-US" altLang="zh-CN" dirty="0"/>
              <a:t>/</a:t>
            </a:r>
            <a:r>
              <a:rPr lang="zh-CN" altLang="en-US" dirty="0"/>
              <a:t>机构），依据注解找到自己感兴趣的数据，获取去除了隐私部分的信息，</a:t>
            </a:r>
            <a:endParaRPr lang="en-US" altLang="zh-CN" dirty="0"/>
          </a:p>
          <a:p>
            <a:r>
              <a:rPr lang="zh-CN" altLang="en-US" dirty="0"/>
              <a:t>购买方分析及利用数据得到有价值的收益</a:t>
            </a:r>
            <a:endParaRPr lang="en-US" altLang="zh-CN" dirty="0"/>
          </a:p>
          <a:p>
            <a:r>
              <a:rPr lang="zh-CN" altLang="en-US" dirty="0"/>
              <a:t>购买方注解及公布愿意公开的研究的成果</a:t>
            </a:r>
            <a:endParaRPr lang="zh-CN" altLang="en-US" dirty="0"/>
          </a:p>
          <a:p>
            <a:endParaRPr lang="en-US" altLang="zh-CN" dirty="0"/>
          </a:p>
          <a:p>
            <a:r>
              <a:rPr lang="en-US" altLang="zh-CN" b="1" dirty="0">
                <a:sym typeface="+mn-ea"/>
              </a:rPr>
              <a:t>对标竞争对手，纽交所上市公司BLUED, 华大基因的基因数据分享区块链项目。</a:t>
            </a:r>
            <a:endParaRPr lang="en-US" altLang="zh-CN" b="1" dirty="0"/>
          </a:p>
          <a:p>
            <a:endParaRPr lang="en-US" altLang="zh-CN" dirty="0"/>
          </a:p>
          <a:p>
            <a:endParaRPr lang="en-US" altLang="zh-CN" dirty="0"/>
          </a:p>
          <a:p>
            <a:endParaRPr lang="en-US" altLang="zh-CN" dirty="0"/>
          </a:p>
          <a:p>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08" name="Shape 176"/>
          <p:cNvSpPr/>
          <p:nvPr/>
        </p:nvSpPr>
        <p:spPr>
          <a:xfrm>
            <a:off x="-5567" y="2250347"/>
            <a:ext cx="1130046" cy="15616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alpha val="95140"/>
            </a:srgbClr>
          </a:solidFill>
          <a:ln w="12700">
            <a:miter lim="400000"/>
          </a:ln>
          <a:effectLst>
            <a:outerShdw blurRad="546100" dist="215900" dir="5400000" rotWithShape="0">
              <a:srgbClr val="1687BE">
                <a:alpha val="17682"/>
              </a:srgbClr>
            </a:outerShdw>
          </a:effectLst>
        </p:spPr>
        <p:txBody>
          <a:bodyPr lIns="0" tIns="0" rIns="0" bIns="0" anchor="ctr"/>
          <a:lstStyle/>
          <a:p>
            <a:pPr lvl="0" defTabSz="1300480">
              <a:defRPr sz="2400">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1049309" name="Shape 177"/>
          <p:cNvSpPr/>
          <p:nvPr/>
        </p:nvSpPr>
        <p:spPr>
          <a:xfrm>
            <a:off x="114680" y="4321610"/>
            <a:ext cx="2012106" cy="1621978"/>
          </a:xfrm>
          <a:prstGeom prst="rect">
            <a:avLst/>
          </a:prstGeom>
          <a:ln w="12700">
            <a:miter lim="400000"/>
          </a:ln>
        </p:spPr>
        <p:txBody>
          <a:bodyPr wrap="square" lIns="48766" tIns="48766" rIns="48766" bIns="48766">
            <a:spAutoFit/>
          </a:bodyPr>
          <a:lstStyle/>
          <a:p>
            <a:pPr lvl="0" defTabSz="650240"/>
            <a:r>
              <a:rPr lang="en-US" altLang="zh-CN" dirty="0">
                <a:solidFill>
                  <a:srgbClr val="545454"/>
                </a:solidFill>
                <a:latin typeface="Songti SC Regular"/>
                <a:ea typeface="Songti SC Regular"/>
                <a:cs typeface="Songti SC Regular"/>
                <a:sym typeface="Songti SC Regular"/>
              </a:rPr>
              <a:t>10%</a:t>
            </a:r>
            <a:endParaRPr lang="en-US" altLang="zh-CN" dirty="0">
              <a:solidFill>
                <a:srgbClr val="545454"/>
              </a:solidFill>
              <a:latin typeface="Songti SC Regular"/>
              <a:ea typeface="Songti SC Regular"/>
              <a:cs typeface="Songti SC Regular"/>
              <a:sym typeface="Songti SC Regular"/>
            </a:endParaRPr>
          </a:p>
          <a:p>
            <a:pPr lvl="0" defTabSz="650240"/>
            <a:r>
              <a:rPr lang="en-US" altLang="zh-CN" dirty="0">
                <a:solidFill>
                  <a:srgbClr val="545454"/>
                </a:solidFill>
                <a:latin typeface="Songti SC Regular"/>
                <a:ea typeface="Songti SC Regular"/>
                <a:cs typeface="Songti SC Regular"/>
                <a:sym typeface="Songti SC Regular"/>
              </a:rPr>
              <a:t>Membership business</a:t>
            </a:r>
            <a:endParaRPr lang="en-US" altLang="zh-CN" dirty="0">
              <a:solidFill>
                <a:srgbClr val="545454"/>
              </a:solidFill>
              <a:latin typeface="Songti SC Regular"/>
              <a:ea typeface="Songti SC Regular"/>
              <a:cs typeface="Songti SC Regular"/>
              <a:sym typeface="Songti SC Regular"/>
            </a:endParaRPr>
          </a:p>
          <a:p>
            <a:pPr lvl="0" defTabSz="650240"/>
            <a:r>
              <a:rPr lang="en-US" altLang="zh-CN" dirty="0">
                <a:solidFill>
                  <a:srgbClr val="545454"/>
                </a:solidFill>
                <a:latin typeface="Songti SC Regular"/>
                <a:ea typeface="Songti SC Regular"/>
                <a:cs typeface="Songti SC Regular"/>
                <a:sym typeface="Songti SC Regular"/>
              </a:rPr>
              <a:t>earnings</a:t>
            </a:r>
            <a:endParaRPr lang="en-US" altLang="zh-CN" dirty="0">
              <a:solidFill>
                <a:srgbClr val="545454"/>
              </a:solidFill>
              <a:latin typeface="Songti SC Regular"/>
              <a:ea typeface="Songti SC Regular"/>
              <a:cs typeface="Songti SC Regular"/>
              <a:sym typeface="Songti SC Regular"/>
            </a:endParaRPr>
          </a:p>
          <a:p>
            <a:pPr lvl="0" defTabSz="650240"/>
            <a:r>
              <a:rPr lang="en-US" altLang="zh-CN" sz="900" dirty="0">
                <a:solidFill>
                  <a:srgbClr val="545454"/>
                </a:solidFill>
                <a:latin typeface="Songti SC Regular"/>
                <a:ea typeface="Songti SC Regular"/>
                <a:cs typeface="Songti SC Regular"/>
                <a:sym typeface="Songti SC Regular"/>
              </a:rPr>
              <a:t>10</a:t>
            </a:r>
            <a:r>
              <a:rPr sz="900" dirty="0">
                <a:solidFill>
                  <a:srgbClr val="545454"/>
                </a:solidFill>
                <a:latin typeface="Songti SC Regular"/>
                <a:ea typeface="Songti SC Regular"/>
                <a:cs typeface="Songti SC Regular"/>
                <a:sym typeface="Songti SC Regular"/>
              </a:rPr>
              <a:t>%</a:t>
            </a:r>
            <a:endParaRPr lang="en-US" altLang="zh-CN" sz="900" dirty="0">
              <a:solidFill>
                <a:srgbClr val="545454"/>
              </a:solidFill>
              <a:latin typeface="Songti SC Regular"/>
              <a:ea typeface="Songti SC Regular"/>
              <a:cs typeface="Songti SC Regular"/>
              <a:sym typeface="Songti SC Regular"/>
            </a:endParaRPr>
          </a:p>
          <a:p>
            <a:pPr lvl="0" defTabSz="650240"/>
            <a:r>
              <a:rPr lang="zh-CN" altLang="en-US" sz="900" dirty="0">
                <a:solidFill>
                  <a:srgbClr val="545454"/>
                </a:solidFill>
                <a:latin typeface="Songti SC Regular"/>
                <a:ea typeface="Songti SC Regular"/>
                <a:cs typeface="Songti SC Regular"/>
                <a:sym typeface="Songti SC Regular"/>
              </a:rPr>
              <a:t>会员业务务</a:t>
            </a:r>
            <a:endParaRPr lang="en-US" altLang="zh-CN" sz="900" dirty="0">
              <a:solidFill>
                <a:srgbClr val="545454"/>
              </a:solidFill>
              <a:latin typeface="Songti SC Regular"/>
              <a:ea typeface="Songti SC Regular"/>
              <a:cs typeface="Songti SC Regular"/>
              <a:sym typeface="Songti SC Regular"/>
            </a:endParaRPr>
          </a:p>
          <a:p>
            <a:pPr lvl="0" defTabSz="650240"/>
            <a:r>
              <a:rPr lang="zh-CN" altLang="en-US" sz="900" dirty="0">
                <a:solidFill>
                  <a:srgbClr val="545454"/>
                </a:solidFill>
                <a:latin typeface="Songti SC Regular"/>
                <a:ea typeface="Songti SC Regular"/>
                <a:cs typeface="Songti SC Regular"/>
                <a:sym typeface="Songti SC Regular"/>
              </a:rPr>
              <a:t>收益</a:t>
            </a:r>
            <a:endParaRPr sz="900" dirty="0">
              <a:solidFill>
                <a:srgbClr val="848484"/>
              </a:solidFill>
              <a:latin typeface="Songti SC Regular"/>
              <a:ea typeface="Songti SC Regular"/>
              <a:cs typeface="Songti SC Regular"/>
              <a:sym typeface="Songti SC Regular"/>
            </a:endParaRPr>
          </a:p>
        </p:txBody>
      </p:sp>
      <p:sp>
        <p:nvSpPr>
          <p:cNvPr id="1049310" name="Shape 178"/>
          <p:cNvSpPr/>
          <p:nvPr/>
        </p:nvSpPr>
        <p:spPr>
          <a:xfrm>
            <a:off x="1285996" y="2301588"/>
            <a:ext cx="1407824" cy="14773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alpha val="95140"/>
            </a:srgbClr>
          </a:solidFill>
          <a:ln w="12700">
            <a:miter lim="400000"/>
          </a:ln>
          <a:effectLst>
            <a:outerShdw blurRad="546100" dist="215900" dir="5400000" rotWithShape="0">
              <a:srgbClr val="1687BE">
                <a:alpha val="17682"/>
              </a:srgbClr>
            </a:outerShdw>
          </a:effectLst>
        </p:spPr>
        <p:txBody>
          <a:bodyPr lIns="0" tIns="0" rIns="0" bIns="0" anchor="ctr"/>
          <a:lstStyle/>
          <a:p>
            <a:pPr lvl="0" defTabSz="1300480">
              <a:defRPr sz="2400">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1049311" name="Shape 179"/>
          <p:cNvSpPr/>
          <p:nvPr/>
        </p:nvSpPr>
        <p:spPr>
          <a:xfrm>
            <a:off x="1363750" y="4229669"/>
            <a:ext cx="1575244" cy="1760478"/>
          </a:xfrm>
          <a:prstGeom prst="rect">
            <a:avLst/>
          </a:prstGeom>
          <a:ln w="12700">
            <a:miter lim="400000"/>
          </a:ln>
        </p:spPr>
        <p:txBody>
          <a:bodyPr wrap="square" lIns="48766" tIns="48766" rIns="48766" bIns="48766">
            <a:spAutoFit/>
          </a:bodyPr>
          <a:lstStyle/>
          <a:p>
            <a:pPr lvl="0" defTabSz="650240"/>
            <a:r>
              <a:rPr lang="en-US" altLang="zh-CN" dirty="0">
                <a:solidFill>
                  <a:srgbClr val="545454"/>
                </a:solidFill>
                <a:latin typeface="Songti SC Regular"/>
                <a:ea typeface="Songti SC Regular"/>
                <a:cs typeface="Songti SC Regular"/>
                <a:sym typeface="Songti SC Regular"/>
              </a:rPr>
              <a:t>10% of custom family births</a:t>
            </a:r>
            <a:endParaRPr lang="en-US" altLang="zh-CN" dirty="0">
              <a:solidFill>
                <a:srgbClr val="545454"/>
              </a:solidFill>
              <a:latin typeface="Songti SC Regular"/>
              <a:ea typeface="Songti SC Regular"/>
              <a:cs typeface="Songti SC Regular"/>
              <a:sym typeface="Songti SC Regular"/>
            </a:endParaRPr>
          </a:p>
          <a:p>
            <a:pPr lvl="0" defTabSz="650240"/>
            <a:r>
              <a:rPr lang="en-US" altLang="zh-CN" dirty="0">
                <a:solidFill>
                  <a:srgbClr val="545454"/>
                </a:solidFill>
                <a:latin typeface="Songti SC Regular"/>
                <a:ea typeface="Songti SC Regular"/>
                <a:cs typeface="Songti SC Regular"/>
                <a:sym typeface="Songti SC Regular"/>
              </a:rPr>
              <a:t>Consulting business benefits</a:t>
            </a:r>
            <a:endParaRPr lang="en-US" altLang="zh-CN" dirty="0">
              <a:solidFill>
                <a:srgbClr val="545454"/>
              </a:solidFill>
              <a:latin typeface="Songti SC Regular"/>
              <a:ea typeface="Songti SC Regular"/>
              <a:cs typeface="Songti SC Regular"/>
              <a:sym typeface="Songti SC Regular"/>
            </a:endParaRPr>
          </a:p>
          <a:p>
            <a:pPr lvl="0" defTabSz="650240"/>
            <a:r>
              <a:rPr lang="en-US" altLang="zh-CN" sz="900" dirty="0">
                <a:solidFill>
                  <a:srgbClr val="545454"/>
                </a:solidFill>
                <a:latin typeface="Songti SC Regular"/>
                <a:ea typeface="Songti SC Regular"/>
                <a:cs typeface="Songti SC Regular"/>
                <a:sym typeface="Songti SC Regular"/>
              </a:rPr>
              <a:t>10</a:t>
            </a:r>
            <a:r>
              <a:rPr sz="900" dirty="0">
                <a:solidFill>
                  <a:srgbClr val="545454"/>
                </a:solidFill>
                <a:latin typeface="Songti SC Regular"/>
                <a:ea typeface="Songti SC Regular"/>
                <a:cs typeface="Songti SC Regular"/>
                <a:sym typeface="Songti SC Regular"/>
              </a:rPr>
              <a:t>%</a:t>
            </a:r>
            <a:r>
              <a:rPr lang="zh-CN" altLang="en-US" sz="900" dirty="0">
                <a:solidFill>
                  <a:srgbClr val="545454"/>
                </a:solidFill>
                <a:latin typeface="Songti SC Regular"/>
                <a:ea typeface="Songti SC Regular"/>
                <a:cs typeface="Songti SC Regular"/>
                <a:sym typeface="Songti SC Regular"/>
              </a:rPr>
              <a:t>定制家庭生育</a:t>
            </a:r>
            <a:endParaRPr sz="900" dirty="0">
              <a:solidFill>
                <a:srgbClr val="848484"/>
              </a:solidFill>
              <a:latin typeface="Songti SC Regular"/>
              <a:ea typeface="Songti SC Regular"/>
              <a:cs typeface="Songti SC Regular"/>
              <a:sym typeface="Songti SC Regular"/>
            </a:endParaRPr>
          </a:p>
          <a:p>
            <a:pPr lvl="0" defTabSz="650240"/>
            <a:r>
              <a:rPr lang="zh-CN" altLang="en-US" sz="900" dirty="0">
                <a:solidFill>
                  <a:srgbClr val="545454"/>
                </a:solidFill>
                <a:latin typeface="Songti SC Regular"/>
                <a:ea typeface="Songti SC Regular"/>
                <a:cs typeface="Songti SC Regular"/>
                <a:sym typeface="Songti SC Regular"/>
              </a:rPr>
              <a:t>咨询业务收益</a:t>
            </a:r>
            <a:endParaRPr lang="en-US" altLang="zh-CN" sz="900" dirty="0">
              <a:solidFill>
                <a:srgbClr val="545454"/>
              </a:solidFill>
              <a:latin typeface="Songti SC Regular"/>
              <a:ea typeface="Songti SC Regular"/>
              <a:cs typeface="Songti SC Regular"/>
              <a:sym typeface="Songti SC Regular"/>
            </a:endParaRPr>
          </a:p>
        </p:txBody>
      </p:sp>
      <p:sp>
        <p:nvSpPr>
          <p:cNvPr id="1049312" name="Shape 180"/>
          <p:cNvSpPr/>
          <p:nvPr/>
        </p:nvSpPr>
        <p:spPr>
          <a:xfrm>
            <a:off x="6148081" y="2263832"/>
            <a:ext cx="1091985" cy="12511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alpha val="95140"/>
            </a:srgbClr>
          </a:solidFill>
          <a:ln w="12700">
            <a:miter lim="400000"/>
          </a:ln>
          <a:effectLst>
            <a:outerShdw blurRad="546100" dist="215900" dir="5400000" rotWithShape="0">
              <a:srgbClr val="1687BE">
                <a:alpha val="17682"/>
              </a:srgbClr>
            </a:outerShdw>
          </a:effectLst>
        </p:spPr>
        <p:txBody>
          <a:bodyPr lIns="0" tIns="0" rIns="0" bIns="0" anchor="ctr"/>
          <a:lstStyle/>
          <a:p>
            <a:pPr lvl="0" defTabSz="1300480">
              <a:defRPr sz="2400">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1049313" name="Shape 181"/>
          <p:cNvSpPr/>
          <p:nvPr/>
        </p:nvSpPr>
        <p:spPr>
          <a:xfrm>
            <a:off x="6748116" y="4320115"/>
            <a:ext cx="1471968" cy="1067981"/>
          </a:xfrm>
          <a:prstGeom prst="rect">
            <a:avLst/>
          </a:prstGeom>
          <a:ln w="12700">
            <a:miter lim="400000"/>
          </a:ln>
        </p:spPr>
        <p:txBody>
          <a:bodyPr wrap="square" lIns="48766" tIns="48766" rIns="48766" bIns="48766">
            <a:spAutoFit/>
          </a:bodyPr>
          <a:lstStyle/>
          <a:p>
            <a:pPr lvl="0" defTabSz="650240"/>
            <a:r>
              <a:rPr dirty="0">
                <a:solidFill>
                  <a:srgbClr val="545454"/>
                </a:solidFill>
                <a:latin typeface="Songti SC Regular"/>
                <a:ea typeface="Songti SC Regular"/>
                <a:cs typeface="Songti SC Regular"/>
                <a:sym typeface="Songti SC Regular"/>
              </a:rPr>
              <a:t> </a:t>
            </a:r>
            <a:r>
              <a:rPr lang="en-US" altLang="zh-CN" dirty="0">
                <a:solidFill>
                  <a:srgbClr val="545454"/>
                </a:solidFill>
                <a:latin typeface="Songti SC Regular"/>
                <a:ea typeface="Songti SC Regular"/>
                <a:cs typeface="Songti SC Regular"/>
                <a:sym typeface="Songti SC Regular"/>
              </a:rPr>
              <a:t>10%</a:t>
            </a:r>
            <a:endParaRPr lang="en-US" altLang="zh-CN" dirty="0">
              <a:solidFill>
                <a:srgbClr val="545454"/>
              </a:solidFill>
              <a:latin typeface="Songti SC Regular"/>
              <a:ea typeface="Songti SC Regular"/>
              <a:cs typeface="Songti SC Regular"/>
              <a:sym typeface="Songti SC Regular"/>
            </a:endParaRPr>
          </a:p>
          <a:p>
            <a:pPr lvl="0" defTabSz="650240"/>
            <a:r>
              <a:rPr lang="en-US" altLang="zh-CN" dirty="0">
                <a:effectLst/>
                <a:latin typeface="Segoe UI Web (West European)"/>
              </a:rPr>
              <a:t>Advertising revenue</a:t>
            </a:r>
            <a:r>
              <a:rPr dirty="0">
                <a:solidFill>
                  <a:srgbClr val="545454"/>
                </a:solidFill>
                <a:latin typeface="Songti SC Regular"/>
                <a:ea typeface="Songti SC Regular"/>
                <a:cs typeface="Songti SC Regular"/>
                <a:sym typeface="Songti SC Regular"/>
              </a:rPr>
              <a:t>  </a:t>
            </a:r>
            <a:r>
              <a:rPr lang="en-US" altLang="zh-CN" sz="900" dirty="0">
                <a:solidFill>
                  <a:srgbClr val="545454"/>
                </a:solidFill>
                <a:latin typeface="Songti SC Regular"/>
                <a:ea typeface="Songti SC Regular"/>
                <a:cs typeface="Songti SC Regular"/>
                <a:sym typeface="Songti SC Regular"/>
              </a:rPr>
              <a:t>10</a:t>
            </a:r>
            <a:r>
              <a:rPr sz="900" dirty="0">
                <a:solidFill>
                  <a:srgbClr val="545454"/>
                </a:solidFill>
                <a:latin typeface="Songti SC Regular"/>
                <a:ea typeface="Songti SC Regular"/>
                <a:cs typeface="Songti SC Regular"/>
                <a:sym typeface="Songti SC Regular"/>
              </a:rPr>
              <a:t>%</a:t>
            </a:r>
            <a:endParaRPr sz="900" dirty="0">
              <a:solidFill>
                <a:srgbClr val="848484"/>
              </a:solidFill>
              <a:latin typeface="Songti SC Regular"/>
              <a:ea typeface="Songti SC Regular"/>
              <a:cs typeface="Songti SC Regular"/>
              <a:sym typeface="Songti SC Regular"/>
            </a:endParaRPr>
          </a:p>
          <a:p>
            <a:pPr lvl="0" defTabSz="650240"/>
            <a:r>
              <a:rPr lang="zh-CN" altLang="en-US" sz="900" dirty="0">
                <a:solidFill>
                  <a:srgbClr val="545454"/>
                </a:solidFill>
                <a:latin typeface="Songti SC Regular"/>
                <a:ea typeface="Songti SC Regular"/>
                <a:cs typeface="Songti SC Regular"/>
                <a:sym typeface="Songti SC Regular"/>
              </a:rPr>
              <a:t>广告业务收益</a:t>
            </a:r>
            <a:endParaRPr lang="en-US" altLang="zh-CN" sz="900" dirty="0">
              <a:solidFill>
                <a:srgbClr val="545454"/>
              </a:solidFill>
              <a:latin typeface="Songti SC Regular"/>
              <a:ea typeface="Songti SC Regular"/>
              <a:cs typeface="Songti SC Regular"/>
              <a:sym typeface="Songti SC Regular"/>
            </a:endParaRPr>
          </a:p>
        </p:txBody>
      </p:sp>
      <p:sp>
        <p:nvSpPr>
          <p:cNvPr id="1049314" name="Shape 182"/>
          <p:cNvSpPr/>
          <p:nvPr/>
        </p:nvSpPr>
        <p:spPr>
          <a:xfrm>
            <a:off x="8228367" y="1383846"/>
            <a:ext cx="2370791" cy="24313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alpha val="95140"/>
            </a:srgbClr>
          </a:solidFill>
          <a:ln w="12700">
            <a:miter lim="400000"/>
          </a:ln>
          <a:effectLst>
            <a:outerShdw blurRad="546100" dist="215900" dir="5400000" rotWithShape="0">
              <a:srgbClr val="1687BE">
                <a:alpha val="17682"/>
              </a:srgbClr>
            </a:outerShdw>
          </a:effectLst>
        </p:spPr>
        <p:txBody>
          <a:bodyPr lIns="0" tIns="0" rIns="0" bIns="0" anchor="ctr"/>
          <a:lstStyle/>
          <a:p>
            <a:pPr lvl="0" defTabSz="1300480">
              <a:defRPr sz="2400">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1049315" name="Shape 183"/>
          <p:cNvSpPr/>
          <p:nvPr/>
        </p:nvSpPr>
        <p:spPr>
          <a:xfrm>
            <a:off x="8485964" y="3668844"/>
            <a:ext cx="2485367" cy="2868474"/>
          </a:xfrm>
          <a:prstGeom prst="rect">
            <a:avLst/>
          </a:prstGeom>
          <a:ln w="12700">
            <a:miter lim="400000"/>
          </a:ln>
        </p:spPr>
        <p:txBody>
          <a:bodyPr wrap="square" lIns="48766" tIns="48766" rIns="48766" bIns="48766">
            <a:spAutoFit/>
          </a:bodyPr>
          <a:lstStyle/>
          <a:p>
            <a:pPr lvl="0" defTabSz="650240"/>
            <a:r>
              <a:rPr dirty="0">
                <a:solidFill>
                  <a:srgbClr val="545454"/>
                </a:solidFill>
                <a:latin typeface="Songti SC Regular"/>
                <a:ea typeface="Songti SC Regular"/>
                <a:cs typeface="Songti SC Regular"/>
                <a:sym typeface="Songti SC Regular"/>
              </a:rPr>
              <a:t> </a:t>
            </a:r>
            <a:r>
              <a:rPr lang="en-US" dirty="0">
                <a:solidFill>
                  <a:srgbClr val="545454"/>
                </a:solidFill>
                <a:latin typeface="Songti SC Regular"/>
                <a:ea typeface="Songti SC Regular"/>
                <a:cs typeface="Songti SC Regular"/>
                <a:sym typeface="Songti SC Regular"/>
              </a:rPr>
              <a:t>50%</a:t>
            </a:r>
            <a:endParaRPr lang="en-US" dirty="0">
              <a:solidFill>
                <a:srgbClr val="545454"/>
              </a:solidFill>
              <a:latin typeface="Songti SC Regular"/>
              <a:ea typeface="Songti SC Regular"/>
              <a:cs typeface="Songti SC Regular"/>
              <a:sym typeface="Songti SC Regular"/>
            </a:endParaRPr>
          </a:p>
          <a:p>
            <a:pPr lvl="0" defTabSz="650240"/>
            <a:r>
              <a:rPr lang="en-US" dirty="0">
                <a:solidFill>
                  <a:srgbClr val="545454"/>
                </a:solidFill>
                <a:latin typeface="Songti SC Regular"/>
                <a:ea typeface="Songti SC Regular"/>
                <a:cs typeface="Songti SC Regular"/>
                <a:sym typeface="Songti SC Regular"/>
              </a:rPr>
              <a:t>Medical data trading</a:t>
            </a:r>
            <a:endParaRPr lang="en-US" dirty="0">
              <a:solidFill>
                <a:srgbClr val="545454"/>
              </a:solidFill>
              <a:latin typeface="Songti SC Regular"/>
              <a:ea typeface="Songti SC Regular"/>
              <a:cs typeface="Songti SC Regular"/>
              <a:sym typeface="Songti SC Regular"/>
            </a:endParaRPr>
          </a:p>
          <a:p>
            <a:pPr lvl="0" defTabSz="650240"/>
            <a:r>
              <a:rPr lang="en-US" dirty="0">
                <a:solidFill>
                  <a:srgbClr val="545454"/>
                </a:solidFill>
                <a:latin typeface="Songti SC Regular"/>
                <a:ea typeface="Songti SC Regular"/>
                <a:cs typeface="Songti SC Regular"/>
                <a:sym typeface="Songti SC Regular"/>
              </a:rPr>
              <a:t>Earnings (10% fee from C-side member data transaction revenue, 10% fee charged from B-side based on number of data bars and data type)</a:t>
            </a:r>
            <a:r>
              <a:rPr lang="en-US" altLang="zh-CN" dirty="0">
                <a:solidFill>
                  <a:srgbClr val="545454"/>
                </a:solidFill>
                <a:latin typeface="Songti SC Regular"/>
                <a:ea typeface="Songti SC Regular"/>
                <a:cs typeface="Songti SC Regular"/>
                <a:sym typeface="Songti SC Regular"/>
              </a:rPr>
              <a:t>50%</a:t>
            </a:r>
            <a:endParaRPr lang="en-US" dirty="0">
              <a:solidFill>
                <a:srgbClr val="545454"/>
              </a:solidFill>
              <a:latin typeface="Songti SC Regular"/>
              <a:ea typeface="Songti SC Regular"/>
              <a:cs typeface="Songti SC Regular"/>
              <a:sym typeface="Songti SC Regular"/>
            </a:endParaRPr>
          </a:p>
          <a:p>
            <a:pPr lvl="0" defTabSz="650240"/>
            <a:r>
              <a:rPr lang="zh-CN" altLang="en-US" sz="900" dirty="0">
                <a:solidFill>
                  <a:srgbClr val="545454"/>
                </a:solidFill>
                <a:latin typeface="Songti SC Regular"/>
                <a:ea typeface="Songti SC Regular"/>
                <a:cs typeface="Songti SC Regular"/>
                <a:sym typeface="Songti SC Regular"/>
              </a:rPr>
              <a:t>医学数据交易</a:t>
            </a:r>
            <a:endParaRPr lang="en-US" altLang="zh-CN" sz="900" dirty="0">
              <a:solidFill>
                <a:srgbClr val="545454"/>
              </a:solidFill>
              <a:latin typeface="Songti SC Regular"/>
              <a:ea typeface="Songti SC Regular"/>
              <a:cs typeface="Songti SC Regular"/>
              <a:sym typeface="Songti SC Regular"/>
            </a:endParaRPr>
          </a:p>
          <a:p>
            <a:pPr lvl="0" defTabSz="650240"/>
            <a:r>
              <a:rPr lang="zh-CN" altLang="en-US" sz="900" dirty="0">
                <a:solidFill>
                  <a:srgbClr val="545454"/>
                </a:solidFill>
                <a:latin typeface="Songti SC Regular"/>
                <a:ea typeface="Songti SC Regular"/>
                <a:cs typeface="Songti SC Regular"/>
                <a:sym typeface="Songti SC Regular"/>
              </a:rPr>
              <a:t>收益（从</a:t>
            </a:r>
            <a:r>
              <a:rPr lang="en-US" altLang="zh-CN" sz="900" dirty="0">
                <a:solidFill>
                  <a:srgbClr val="545454"/>
                </a:solidFill>
                <a:latin typeface="Songti SC Regular"/>
                <a:ea typeface="Songti SC Regular"/>
                <a:cs typeface="Songti SC Regular"/>
                <a:sym typeface="Songti SC Regular"/>
              </a:rPr>
              <a:t>C</a:t>
            </a:r>
            <a:r>
              <a:rPr lang="zh-CN" altLang="en-US" sz="900" dirty="0">
                <a:solidFill>
                  <a:srgbClr val="545454"/>
                </a:solidFill>
                <a:latin typeface="Songti SC Regular"/>
                <a:ea typeface="Songti SC Regular"/>
                <a:cs typeface="Songti SC Regular"/>
                <a:sym typeface="Songti SC Regular"/>
              </a:rPr>
              <a:t>端的会员数据交易收入收益收取</a:t>
            </a:r>
            <a:r>
              <a:rPr lang="en-US" altLang="zh-CN" sz="900" dirty="0">
                <a:solidFill>
                  <a:srgbClr val="545454"/>
                </a:solidFill>
                <a:latin typeface="Songti SC Regular"/>
                <a:ea typeface="Songti SC Regular"/>
                <a:cs typeface="Songti SC Regular"/>
                <a:sym typeface="Songti SC Regular"/>
              </a:rPr>
              <a:t>10%</a:t>
            </a:r>
            <a:r>
              <a:rPr lang="zh-CN" altLang="en-US" sz="900" dirty="0">
                <a:solidFill>
                  <a:srgbClr val="545454"/>
                </a:solidFill>
                <a:latin typeface="Songti SC Regular"/>
                <a:ea typeface="Songti SC Regular"/>
                <a:cs typeface="Songti SC Regular"/>
                <a:sym typeface="Songti SC Regular"/>
              </a:rPr>
              <a:t>手续费，从</a:t>
            </a:r>
            <a:r>
              <a:rPr lang="en-US" altLang="zh-CN" sz="900" dirty="0">
                <a:solidFill>
                  <a:srgbClr val="545454"/>
                </a:solidFill>
                <a:latin typeface="Songti SC Regular"/>
                <a:ea typeface="Songti SC Regular"/>
                <a:cs typeface="Songti SC Regular"/>
                <a:sym typeface="Songti SC Regular"/>
              </a:rPr>
              <a:t>B</a:t>
            </a:r>
            <a:r>
              <a:rPr lang="zh-CN" altLang="en-US" sz="900" dirty="0">
                <a:solidFill>
                  <a:srgbClr val="545454"/>
                </a:solidFill>
                <a:latin typeface="Songti SC Regular"/>
                <a:ea typeface="Songti SC Regular"/>
                <a:cs typeface="Songti SC Regular"/>
                <a:sym typeface="Songti SC Regular"/>
              </a:rPr>
              <a:t>端按照数据条数及数据类型收取手续费）</a:t>
            </a:r>
            <a:endParaRPr sz="900" dirty="0">
              <a:solidFill>
                <a:srgbClr val="848484"/>
              </a:solidFill>
              <a:latin typeface="Songti SC Regular"/>
              <a:ea typeface="Songti SC Regular"/>
              <a:cs typeface="Songti SC Regular"/>
              <a:sym typeface="Songti SC Regular"/>
            </a:endParaRPr>
          </a:p>
        </p:txBody>
      </p:sp>
      <p:pic>
        <p:nvPicPr>
          <p:cNvPr id="2097269" name="image13.png"/>
          <p:cNvPicPr/>
          <p:nvPr/>
        </p:nvPicPr>
        <p:blipFill>
          <a:blip r:embed="rId1"/>
          <a:stretch>
            <a:fillRect/>
          </a:stretch>
        </p:blipFill>
        <p:spPr>
          <a:xfrm rot="20314636">
            <a:off x="8625245" y="2164622"/>
            <a:ext cx="1071260" cy="1004547"/>
          </a:xfrm>
          <a:prstGeom prst="rect">
            <a:avLst/>
          </a:prstGeom>
          <a:ln w="12700">
            <a:miter lim="400000"/>
            <a:headEnd/>
            <a:tailEnd/>
          </a:ln>
        </p:spPr>
      </p:pic>
      <p:pic>
        <p:nvPicPr>
          <p:cNvPr id="2097270" name="image14.png"/>
          <p:cNvPicPr/>
          <p:nvPr/>
        </p:nvPicPr>
        <p:blipFill>
          <a:blip r:embed="rId2"/>
          <a:stretch>
            <a:fillRect/>
          </a:stretch>
        </p:blipFill>
        <p:spPr>
          <a:xfrm>
            <a:off x="6470446" y="2537227"/>
            <a:ext cx="682620" cy="739284"/>
          </a:xfrm>
          <a:prstGeom prst="rect">
            <a:avLst/>
          </a:prstGeom>
          <a:ln w="12700">
            <a:miter lim="400000"/>
            <a:headEnd/>
            <a:tailEnd/>
          </a:ln>
        </p:spPr>
      </p:pic>
      <p:sp>
        <p:nvSpPr>
          <p:cNvPr id="1049316" name="Shape 188"/>
          <p:cNvSpPr/>
          <p:nvPr/>
        </p:nvSpPr>
        <p:spPr>
          <a:xfrm>
            <a:off x="-59165" y="-7922"/>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1049317" name="Shape 189"/>
          <p:cNvSpPr/>
          <p:nvPr/>
        </p:nvSpPr>
        <p:spPr>
          <a:xfrm>
            <a:off x="369892" y="135374"/>
            <a:ext cx="1932937" cy="726437"/>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defRPr sz="1800">
                <a:solidFill>
                  <a:srgbClr val="000000"/>
                </a:solidFill>
              </a:defRPr>
            </a:pPr>
            <a:r>
              <a:rPr sz="3600">
                <a:solidFill>
                  <a:srgbClr val="FFFFFF"/>
                </a:solidFill>
              </a:rPr>
              <a:t>盈利模式</a:t>
            </a:r>
            <a:endParaRPr sz="3600">
              <a:solidFill>
                <a:srgbClr val="FFFFFF"/>
              </a:solidFill>
            </a:endParaRPr>
          </a:p>
        </p:txBody>
      </p:sp>
      <p:sp>
        <p:nvSpPr>
          <p:cNvPr id="1049318" name="Shape 190"/>
          <p:cNvSpPr/>
          <p:nvPr/>
        </p:nvSpPr>
        <p:spPr>
          <a:xfrm>
            <a:off x="393618" y="975707"/>
            <a:ext cx="892378" cy="51303"/>
          </a:xfrm>
          <a:prstGeom prst="rect">
            <a:avLst/>
          </a:prstGeom>
          <a:solidFill>
            <a:srgbClr val="FFFFFF"/>
          </a:solidFill>
          <a:ln w="12700">
            <a:miter lim="400000"/>
          </a:ln>
        </p:spPr>
        <p:txBody>
          <a:bodyPr lIns="0" tIns="0" rIns="0" bIns="0" anchor="ctr"/>
          <a:lstStyle/>
          <a:p>
            <a:pPr lvl="0">
              <a:defRPr>
                <a:latin typeface="等线" panose="02010600030101010101" charset="-122"/>
                <a:ea typeface="等线" panose="02010600030101010101" charset="-122"/>
                <a:cs typeface="等线" panose="02010600030101010101" charset="-122"/>
                <a:sym typeface="等线" panose="02010600030101010101" charset="-122"/>
              </a:defRPr>
            </a:pPr>
          </a:p>
        </p:txBody>
      </p:sp>
      <p:pic>
        <p:nvPicPr>
          <p:cNvPr id="2097273" name="image15.png"/>
          <p:cNvPicPr/>
          <p:nvPr/>
        </p:nvPicPr>
        <p:blipFill>
          <a:blip r:embed="rId3"/>
          <a:stretch>
            <a:fillRect/>
          </a:stretch>
        </p:blipFill>
        <p:spPr>
          <a:xfrm rot="19051476">
            <a:off x="1555059" y="2607640"/>
            <a:ext cx="723140" cy="820957"/>
          </a:xfrm>
          <a:prstGeom prst="rect">
            <a:avLst/>
          </a:prstGeom>
          <a:ln w="12700">
            <a:miter lim="400000"/>
            <a:headEnd/>
            <a:tailEnd/>
          </a:ln>
        </p:spPr>
      </p:pic>
      <p:pic>
        <p:nvPicPr>
          <p:cNvPr id="2097274" name="image15.png"/>
          <p:cNvPicPr/>
          <p:nvPr/>
        </p:nvPicPr>
        <p:blipFill>
          <a:blip r:embed="rId3"/>
          <a:stretch>
            <a:fillRect/>
          </a:stretch>
        </p:blipFill>
        <p:spPr>
          <a:xfrm rot="19051476">
            <a:off x="219977" y="2716811"/>
            <a:ext cx="619628" cy="700692"/>
          </a:xfrm>
          <a:prstGeom prst="rect">
            <a:avLst/>
          </a:prstGeom>
          <a:ln w="12700">
            <a:miter lim="400000"/>
            <a:headEnd/>
            <a:tailEnd/>
          </a:ln>
        </p:spPr>
      </p:pic>
      <p:sp>
        <p:nvSpPr>
          <p:cNvPr id="19" name="Shape 178"/>
          <p:cNvSpPr/>
          <p:nvPr/>
        </p:nvSpPr>
        <p:spPr>
          <a:xfrm>
            <a:off x="3072182" y="2310271"/>
            <a:ext cx="1041527" cy="12047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alpha val="95140"/>
            </a:srgbClr>
          </a:solidFill>
          <a:ln w="12700">
            <a:miter lim="400000"/>
          </a:ln>
          <a:effectLst>
            <a:outerShdw blurRad="546100" dist="215900" dir="5400000" rotWithShape="0">
              <a:srgbClr val="1687BE">
                <a:alpha val="17682"/>
              </a:srgbClr>
            </a:outerShdw>
          </a:effectLst>
        </p:spPr>
        <p:txBody>
          <a:bodyPr lIns="0" tIns="0" rIns="0" bIns="0" anchor="ctr"/>
          <a:lstStyle/>
          <a:p>
            <a:pPr lvl="0" defTabSz="1300480">
              <a:defRPr sz="2400">
                <a:latin typeface="等线" panose="02010600030101010101" charset="-122"/>
                <a:ea typeface="等线" panose="02010600030101010101" charset="-122"/>
                <a:cs typeface="等线" panose="02010600030101010101" charset="-122"/>
                <a:sym typeface="等线" panose="02010600030101010101" charset="-122"/>
              </a:defRPr>
            </a:pPr>
          </a:p>
        </p:txBody>
      </p:sp>
      <p:pic>
        <p:nvPicPr>
          <p:cNvPr id="20" name="image15.png"/>
          <p:cNvPicPr/>
          <p:nvPr/>
        </p:nvPicPr>
        <p:blipFill>
          <a:blip r:embed="rId3"/>
          <a:stretch>
            <a:fillRect/>
          </a:stretch>
        </p:blipFill>
        <p:spPr>
          <a:xfrm rot="19051476">
            <a:off x="3359847" y="2721243"/>
            <a:ext cx="391713" cy="593750"/>
          </a:xfrm>
          <a:prstGeom prst="rect">
            <a:avLst/>
          </a:prstGeom>
          <a:ln w="12700">
            <a:miter lim="400000"/>
            <a:headEnd/>
            <a:tailEnd/>
          </a:ln>
        </p:spPr>
      </p:pic>
      <p:sp>
        <p:nvSpPr>
          <p:cNvPr id="21" name="Shape 180"/>
          <p:cNvSpPr/>
          <p:nvPr/>
        </p:nvSpPr>
        <p:spPr>
          <a:xfrm>
            <a:off x="4597174" y="2205692"/>
            <a:ext cx="815453" cy="12590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alpha val="95140"/>
            </a:srgbClr>
          </a:solidFill>
          <a:ln w="12700">
            <a:miter lim="400000"/>
          </a:ln>
          <a:effectLst>
            <a:outerShdw blurRad="546100" dist="215900" dir="5400000" rotWithShape="0">
              <a:srgbClr val="1687BE">
                <a:alpha val="17682"/>
              </a:srgbClr>
            </a:outerShdw>
          </a:effectLst>
        </p:spPr>
        <p:txBody>
          <a:bodyPr lIns="0" tIns="0" rIns="0" bIns="0" anchor="ctr"/>
          <a:lstStyle/>
          <a:p>
            <a:pPr lvl="0" defTabSz="1300480">
              <a:defRPr sz="2400">
                <a:latin typeface="等线" panose="02010600030101010101" charset="-122"/>
                <a:ea typeface="等线" panose="02010600030101010101" charset="-122"/>
                <a:cs typeface="等线" panose="02010600030101010101" charset="-122"/>
                <a:sym typeface="等线" panose="02010600030101010101" charset="-122"/>
              </a:defRPr>
            </a:pPr>
          </a:p>
        </p:txBody>
      </p:sp>
      <p:pic>
        <p:nvPicPr>
          <p:cNvPr id="22" name="image15.png"/>
          <p:cNvPicPr/>
          <p:nvPr/>
        </p:nvPicPr>
        <p:blipFill>
          <a:blip r:embed="rId3"/>
          <a:stretch>
            <a:fillRect/>
          </a:stretch>
        </p:blipFill>
        <p:spPr>
          <a:xfrm rot="19051476">
            <a:off x="4843926" y="2598255"/>
            <a:ext cx="500698" cy="503903"/>
          </a:xfrm>
          <a:prstGeom prst="rect">
            <a:avLst/>
          </a:prstGeom>
          <a:ln w="12700">
            <a:miter lim="400000"/>
            <a:headEnd/>
            <a:tailEnd/>
          </a:ln>
        </p:spPr>
      </p:pic>
      <p:sp>
        <p:nvSpPr>
          <p:cNvPr id="23" name="Shape 179"/>
          <p:cNvSpPr/>
          <p:nvPr/>
        </p:nvSpPr>
        <p:spPr>
          <a:xfrm>
            <a:off x="4807355" y="4229669"/>
            <a:ext cx="1403622" cy="1483479"/>
          </a:xfrm>
          <a:prstGeom prst="rect">
            <a:avLst/>
          </a:prstGeom>
          <a:ln w="12700">
            <a:miter lim="400000"/>
          </a:ln>
        </p:spPr>
        <p:txBody>
          <a:bodyPr wrap="square" lIns="48766" tIns="48766" rIns="48766" bIns="48766">
            <a:spAutoFit/>
          </a:bodyPr>
          <a:lstStyle/>
          <a:p>
            <a:pPr lvl="0" defTabSz="650240"/>
            <a:r>
              <a:rPr lang="en-US" altLang="zh-CN" dirty="0">
                <a:solidFill>
                  <a:srgbClr val="545454"/>
                </a:solidFill>
                <a:latin typeface="Songti SC Regular"/>
                <a:ea typeface="Songti SC Regular"/>
                <a:cs typeface="Songti SC Regular"/>
                <a:sym typeface="Songti SC Regular"/>
              </a:rPr>
              <a:t>5%</a:t>
            </a:r>
            <a:endParaRPr lang="en-US" altLang="zh-CN" dirty="0">
              <a:solidFill>
                <a:srgbClr val="545454"/>
              </a:solidFill>
              <a:latin typeface="Songti SC Regular"/>
              <a:ea typeface="Songti SC Regular"/>
              <a:cs typeface="Songti SC Regular"/>
              <a:sym typeface="Songti SC Regular"/>
            </a:endParaRPr>
          </a:p>
          <a:p>
            <a:pPr lvl="0" defTabSz="650240"/>
            <a:r>
              <a:rPr lang="en-US" altLang="zh-CN" dirty="0">
                <a:solidFill>
                  <a:srgbClr val="545454"/>
                </a:solidFill>
                <a:latin typeface="Songti SC Regular"/>
                <a:ea typeface="Songti SC Regular"/>
                <a:cs typeface="Songti SC Regular"/>
                <a:sym typeface="Songti SC Regular"/>
              </a:rPr>
              <a:t>Live stream business revenue</a:t>
            </a:r>
            <a:endParaRPr lang="en-US" altLang="zh-CN" dirty="0">
              <a:solidFill>
                <a:srgbClr val="545454"/>
              </a:solidFill>
              <a:latin typeface="Songti SC Regular"/>
              <a:ea typeface="Songti SC Regular"/>
              <a:cs typeface="Songti SC Regular"/>
              <a:sym typeface="Songti SC Regular"/>
            </a:endParaRPr>
          </a:p>
          <a:p>
            <a:pPr lvl="0" defTabSz="650240"/>
            <a:r>
              <a:rPr lang="en-US" altLang="zh-CN" sz="900" dirty="0">
                <a:solidFill>
                  <a:srgbClr val="545454"/>
                </a:solidFill>
                <a:latin typeface="Songti SC Regular"/>
                <a:ea typeface="Songti SC Regular"/>
                <a:cs typeface="Songti SC Regular"/>
                <a:sym typeface="Songti SC Regular"/>
              </a:rPr>
              <a:t>5</a:t>
            </a:r>
            <a:r>
              <a:rPr sz="900" dirty="0">
                <a:solidFill>
                  <a:srgbClr val="545454"/>
                </a:solidFill>
                <a:latin typeface="Songti SC Regular"/>
                <a:ea typeface="Songti SC Regular"/>
                <a:cs typeface="Songti SC Regular"/>
                <a:sym typeface="Songti SC Regular"/>
              </a:rPr>
              <a:t>%</a:t>
            </a:r>
            <a:endParaRPr sz="900" dirty="0">
              <a:solidFill>
                <a:srgbClr val="848484"/>
              </a:solidFill>
              <a:latin typeface="Songti SC Regular"/>
              <a:ea typeface="Songti SC Regular"/>
              <a:cs typeface="Songti SC Regular"/>
              <a:sym typeface="Songti SC Regular"/>
            </a:endParaRPr>
          </a:p>
          <a:p>
            <a:pPr lvl="0" defTabSz="650240"/>
            <a:r>
              <a:rPr lang="zh-CN" altLang="en-US" sz="900" dirty="0">
                <a:solidFill>
                  <a:srgbClr val="545454"/>
                </a:solidFill>
                <a:latin typeface="Songti SC Regular"/>
                <a:ea typeface="Songti SC Regular"/>
                <a:cs typeface="Songti SC Regular"/>
                <a:sym typeface="Songti SC Regular"/>
              </a:rPr>
              <a:t>直播业务收益</a:t>
            </a:r>
            <a:endParaRPr lang="en-US" altLang="zh-CN" sz="900" dirty="0">
              <a:solidFill>
                <a:srgbClr val="545454"/>
              </a:solidFill>
              <a:latin typeface="Songti SC Regular"/>
              <a:ea typeface="Songti SC Regular"/>
              <a:cs typeface="Songti SC Regular"/>
              <a:sym typeface="Songti SC Regular"/>
            </a:endParaRPr>
          </a:p>
        </p:txBody>
      </p:sp>
      <p:sp>
        <p:nvSpPr>
          <p:cNvPr id="24" name="Shape 179"/>
          <p:cNvSpPr/>
          <p:nvPr/>
        </p:nvSpPr>
        <p:spPr>
          <a:xfrm>
            <a:off x="2994506" y="3901598"/>
            <a:ext cx="1502938" cy="2591475"/>
          </a:xfrm>
          <a:prstGeom prst="rect">
            <a:avLst/>
          </a:prstGeom>
          <a:ln w="12700">
            <a:miter lim="400000"/>
          </a:ln>
        </p:spPr>
        <p:txBody>
          <a:bodyPr wrap="square" lIns="48766" tIns="48766" rIns="48766" bIns="48766">
            <a:spAutoFit/>
          </a:bodyPr>
          <a:lstStyle/>
          <a:p>
            <a:pPr lvl="0" defTabSz="650240"/>
            <a:r>
              <a:rPr lang="en-US" altLang="zh-CN" dirty="0">
                <a:solidFill>
                  <a:srgbClr val="545454"/>
                </a:solidFill>
                <a:latin typeface="Songti SC Regular"/>
                <a:ea typeface="Songti SC Regular"/>
                <a:cs typeface="Songti SC Regular"/>
                <a:sym typeface="Songti SC Regular"/>
              </a:rPr>
              <a:t>5% of the proceeds from the Supplemental Reproductive Health Consulting business</a:t>
            </a:r>
            <a:endParaRPr lang="en-US" altLang="zh-CN" dirty="0">
              <a:solidFill>
                <a:srgbClr val="545454"/>
              </a:solidFill>
              <a:latin typeface="Songti SC Regular"/>
              <a:ea typeface="Songti SC Regular"/>
              <a:cs typeface="Songti SC Regular"/>
              <a:sym typeface="Songti SC Regular"/>
            </a:endParaRPr>
          </a:p>
          <a:p>
            <a:pPr lvl="0" defTabSz="650240"/>
            <a:r>
              <a:rPr lang="en-US" altLang="zh-CN" sz="900" dirty="0">
                <a:solidFill>
                  <a:srgbClr val="545454"/>
                </a:solidFill>
                <a:latin typeface="Songti SC Regular"/>
                <a:ea typeface="Songti SC Regular"/>
                <a:cs typeface="Songti SC Regular"/>
                <a:sym typeface="Songti SC Regular"/>
              </a:rPr>
              <a:t>5</a:t>
            </a:r>
            <a:r>
              <a:rPr sz="900" dirty="0">
                <a:solidFill>
                  <a:srgbClr val="545454"/>
                </a:solidFill>
                <a:latin typeface="Songti SC Regular"/>
                <a:ea typeface="Songti SC Regular"/>
                <a:cs typeface="Songti SC Regular"/>
                <a:sym typeface="Songti SC Regular"/>
              </a:rPr>
              <a:t>%</a:t>
            </a:r>
            <a:r>
              <a:rPr lang="zh-CN" altLang="en-US" sz="900" dirty="0">
                <a:solidFill>
                  <a:srgbClr val="545454"/>
                </a:solidFill>
                <a:latin typeface="Songti SC Regular"/>
                <a:ea typeface="Songti SC Regular"/>
                <a:cs typeface="Songti SC Regular"/>
                <a:sym typeface="Songti SC Regular"/>
              </a:rPr>
              <a:t>辅助生育健康咨询业务收益</a:t>
            </a:r>
            <a:endParaRPr lang="en-US" altLang="zh-CN" sz="900" dirty="0">
              <a:solidFill>
                <a:srgbClr val="545454"/>
              </a:solidFill>
              <a:latin typeface="Songti SC Regular"/>
              <a:ea typeface="Songti SC Regular"/>
              <a:cs typeface="Songti SC Regular"/>
              <a:sym typeface="Songti SC Regular"/>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花的特写"/>
          <p:cNvPicPr>
            <a:picLocks noGrp="1" noChangeAspect="1"/>
          </p:cNvPicPr>
          <p:nvPr>
            <p:ph type="pic" sz="quarter" idx="14"/>
          </p:nvPr>
        </p:nvPicPr>
        <p:blipFill>
          <a:blip r:embed="rId1">
            <a:alphaModFix amt="35000"/>
            <a:duotone>
              <a:schemeClr val="accent1">
                <a:shade val="45000"/>
                <a:satMod val="135000"/>
              </a:schemeClr>
              <a:prstClr val="white"/>
            </a:duotone>
          </a:blip>
          <a:srcRect/>
          <a:stretch>
            <a:fillRect/>
          </a:stretch>
        </p:blipFill>
        <p:spPr>
          <a:xfrm>
            <a:off x="548206" y="872935"/>
            <a:ext cx="11368087" cy="5875337"/>
          </a:xfrm>
          <a:solidFill>
            <a:schemeClr val="accent1">
              <a:lumMod val="60000"/>
              <a:lumOff val="40000"/>
            </a:schemeClr>
          </a:solidFill>
        </p:spPr>
      </p:pic>
      <p:sp>
        <p:nvSpPr>
          <p:cNvPr id="4" name="标题 3"/>
          <p:cNvSpPr>
            <a:spLocks noGrp="1"/>
          </p:cNvSpPr>
          <p:nvPr>
            <p:ph type="ctrTitle"/>
          </p:nvPr>
        </p:nvSpPr>
        <p:spPr>
          <a:xfrm>
            <a:off x="152400" y="6247765"/>
            <a:ext cx="8176211" cy="1220470"/>
          </a:xfrm>
        </p:spPr>
        <p:txBody>
          <a:bodyPr rtlCol="0">
            <a:noAutofit/>
          </a:bodyPr>
          <a:lstStyle/>
          <a:p>
            <a:pPr rtl="0"/>
            <a:r>
              <a:rPr lang="zh-CN" altLang="en-US"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新星河家庭社交服务区块链平台</a:t>
            </a:r>
            <a:r>
              <a:rPr lang="en-US" altLang="zh-CN"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一个可以为会员进行生育健康咨询、基因测序服务、并通过交易基因数据获得收益的区块链社交平台</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NOVA RIVER </a:t>
            </a:r>
            <a:r>
              <a:rPr lang="en-US" altLang="zh-CN" sz="18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sym typeface="+mn-ea"/>
              </a:rPr>
              <a:t>family </a:t>
            </a:r>
            <a:r>
              <a:rPr lang="en-US" altLang="zh-CN" sz="18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social Blockchain</a:t>
            </a:r>
            <a:br>
              <a:rPr lang="en-US" altLang="zh-CN" sz="18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Platform-----</a:t>
            </a:r>
            <a:br>
              <a:rPr lang="en-US" altLang="zh-CN" sz="18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 blockchain social platform that provides reproductive health consulting service, gene sequencing services, and provide profit from trading genetic data</a:t>
            </a: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NOVA RIVER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sym typeface="+mn-ea"/>
              </a:rPr>
              <a:t>family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social Blockchain</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Platform-----</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A blockchain social platform that provides reproductive health counseling service, gene sequencing services, and to mediate the searching, storing, buying and selling of genomic data</a:t>
            </a: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6" name="图片占位符 4" descr="一位女士走在开有粉色花的树下的桥上"/>
          <p:cNvPicPr>
            <a:picLocks noChangeAspect="1"/>
          </p:cNvPicPr>
          <p:nvPr/>
        </p:nvPicPr>
        <p:blipFill rotWithShape="1">
          <a:blip r:embed="rId2"/>
          <a:srcRect/>
          <a:stretch>
            <a:fillRect/>
          </a:stretch>
        </p:blipFill>
        <p:spPr>
          <a:xfrm>
            <a:off x="8176212" y="3220175"/>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4041786" y="1214889"/>
            <a:ext cx="8241654"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2" name="文本框 1"/>
          <p:cNvSpPr txBox="1"/>
          <p:nvPr/>
        </p:nvSpPr>
        <p:spPr>
          <a:xfrm>
            <a:off x="5682343" y="3429000"/>
            <a:ext cx="4108817" cy="369332"/>
          </a:xfrm>
          <a:prstGeom prst="rect">
            <a:avLst/>
          </a:prstGeom>
          <a:noFill/>
        </p:spPr>
        <p:txBody>
          <a:bodyPr wrap="none" rtlCol="0">
            <a:spAutoFit/>
          </a:bodyPr>
          <a:lstStyle/>
          <a:p>
            <a:r>
              <a:rPr lang="zh-CN" altLang="en-US" dirty="0"/>
              <a:t>相关的那些生物技术及产业的发展背景</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txBox="1"/>
          <p:nvPr/>
        </p:nvSpPr>
        <p:spPr>
          <a:xfrm>
            <a:off x="366797" y="419617"/>
            <a:ext cx="11661017" cy="583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en-US" altLang="zh-CN" sz="2000" dirty="0"/>
              <a:t>The EU's Horizon 2020 </a:t>
            </a:r>
            <a:r>
              <a:rPr lang="en-US" altLang="zh-CN" sz="2000" dirty="0" err="1"/>
              <a:t>programme</a:t>
            </a:r>
            <a:r>
              <a:rPr lang="en-US" altLang="zh-CN" sz="2000" dirty="0"/>
              <a:t> has set aside a huge sum of money to launch research into artificial uteruses, which is scheduled to be put into clinical use by 2025</a:t>
            </a:r>
            <a:endParaRPr lang="en-US" altLang="zh-CN" sz="2000" dirty="0"/>
          </a:p>
          <a:p>
            <a:r>
              <a:rPr lang="zh-CN" altLang="en-US" sz="2000" dirty="0"/>
              <a:t>划</a:t>
            </a:r>
            <a:r>
              <a:rPr lang="en-US" altLang="zh-CN" sz="2000" dirty="0"/>
              <a:t>2025</a:t>
            </a:r>
            <a:r>
              <a:rPr lang="zh-CN" altLang="en-US" sz="2000" dirty="0"/>
              <a:t>年前投入临床使用</a:t>
            </a:r>
            <a:endParaRPr lang="zh-CN" altLang="en-US" sz="2000" dirty="0"/>
          </a:p>
        </p:txBody>
      </p:sp>
      <p:sp>
        <p:nvSpPr>
          <p:cNvPr id="14" name="文本框 13"/>
          <p:cNvSpPr txBox="1"/>
          <p:nvPr/>
        </p:nvSpPr>
        <p:spPr>
          <a:xfrm>
            <a:off x="528584" y="1529464"/>
            <a:ext cx="5282635" cy="3693319"/>
          </a:xfrm>
          <a:prstGeom prst="rect">
            <a:avLst/>
          </a:prstGeom>
          <a:noFill/>
        </p:spPr>
        <p:txBody>
          <a:bodyPr wrap="square" rtlCol="0">
            <a:spAutoFit/>
          </a:bodyPr>
          <a:lstStyle/>
          <a:p>
            <a:r>
              <a:rPr lang="en-US" altLang="zh-CN" b="0" i="0" dirty="0">
                <a:solidFill>
                  <a:srgbClr val="232323"/>
                </a:solidFill>
                <a:effectLst/>
                <a:latin typeface="Helvetica Neue"/>
              </a:rPr>
              <a:t>The European Union's Horizon 2020 program has set aside a huge sum of 2.9 million euros (about 23.2 million yuan) for scientists to develop artificial wombs. "It's an in vitro version of the human uterus. We plan to use it clinically over a period of 5 years. </a:t>
            </a:r>
            <a:r>
              <a:rPr lang="en-US" altLang="zh-CN" b="0" i="0" dirty="0" err="1">
                <a:solidFill>
                  <a:srgbClr val="232323"/>
                </a:solidFill>
                <a:effectLst/>
                <a:latin typeface="Helvetica Neue"/>
              </a:rPr>
              <a:t>Guid</a:t>
            </a:r>
            <a:r>
              <a:rPr lang="en-US" altLang="zh-CN" b="0" i="0" dirty="0">
                <a:solidFill>
                  <a:srgbClr val="232323"/>
                </a:solidFill>
                <a:effectLst/>
                <a:latin typeface="Helvetica Neue"/>
              </a:rPr>
              <a:t> </a:t>
            </a:r>
            <a:r>
              <a:rPr lang="en-US" altLang="zh-CN" b="0" i="0" dirty="0" err="1">
                <a:solidFill>
                  <a:srgbClr val="232323"/>
                </a:solidFill>
                <a:effectLst/>
                <a:latin typeface="Helvetica Neue"/>
              </a:rPr>
              <a:t>Oei</a:t>
            </a:r>
            <a:r>
              <a:rPr lang="en-US" altLang="zh-CN" b="0" i="0" dirty="0">
                <a:solidFill>
                  <a:srgbClr val="232323"/>
                </a:solidFill>
                <a:effectLst/>
                <a:latin typeface="Helvetica Neue"/>
              </a:rPr>
              <a:t>, a professor at the University of Technology in Eindhoven in the Netherlands and an obstetrician at the </a:t>
            </a:r>
            <a:r>
              <a:rPr lang="en-US" altLang="zh-CN" b="0" i="0" dirty="0" err="1">
                <a:solidFill>
                  <a:srgbClr val="232323"/>
                </a:solidFill>
                <a:effectLst/>
                <a:latin typeface="Helvetica Neue"/>
              </a:rPr>
              <a:t>Máxima</a:t>
            </a:r>
            <a:r>
              <a:rPr lang="en-US" altLang="zh-CN" b="0" i="0" dirty="0">
                <a:solidFill>
                  <a:srgbClr val="232323"/>
                </a:solidFill>
                <a:effectLst/>
                <a:latin typeface="Helvetica Neue"/>
              </a:rPr>
              <a:t> Medical Center in the Netherlands, says the rules of the birth game may change as a result. With it, men can have </a:t>
            </a:r>
            <a:r>
              <a:rPr lang="en-US" altLang="zh-CN" sz="900" b="0" i="0" dirty="0">
                <a:solidFill>
                  <a:srgbClr val="232323"/>
                </a:solidFill>
                <a:effectLst/>
                <a:latin typeface="Helvetica Neue"/>
              </a:rPr>
              <a:t>children</a:t>
            </a:r>
            <a:endParaRPr lang="en-US" altLang="zh-CN" sz="900" b="0" i="0" dirty="0">
              <a:solidFill>
                <a:srgbClr val="232323"/>
              </a:solidFill>
              <a:effectLst/>
              <a:latin typeface="Helvetica Neue"/>
            </a:endParaRPr>
          </a:p>
          <a:p>
            <a:endParaRPr lang="en-US" altLang="zh-CN" sz="900" b="0" i="0" dirty="0">
              <a:solidFill>
                <a:srgbClr val="232323"/>
              </a:solidFill>
              <a:effectLst/>
              <a:latin typeface="Helvetica Neue"/>
            </a:endParaRPr>
          </a:p>
          <a:p>
            <a:endParaRPr lang="en-US" altLang="zh-CN" sz="900" dirty="0">
              <a:solidFill>
                <a:srgbClr val="232323"/>
              </a:solidFill>
              <a:latin typeface="Helvetica Neue"/>
            </a:endParaRPr>
          </a:p>
          <a:p>
            <a:r>
              <a:rPr lang="zh-CN" altLang="en-US" sz="900" b="0" i="0" dirty="0">
                <a:solidFill>
                  <a:srgbClr val="232323"/>
                </a:solidFill>
                <a:effectLst/>
                <a:latin typeface="Helvetica Neue"/>
              </a:rPr>
              <a:t>欧盟“地平线</a:t>
            </a:r>
            <a:r>
              <a:rPr lang="en-US" altLang="zh-CN" sz="900" b="0" i="0" dirty="0">
                <a:solidFill>
                  <a:srgbClr val="232323"/>
                </a:solidFill>
                <a:effectLst/>
                <a:latin typeface="Helvetica Neue"/>
              </a:rPr>
              <a:t>2020</a:t>
            </a:r>
            <a:r>
              <a:rPr lang="zh-CN" altLang="en-US" sz="900" b="0" i="0" dirty="0">
                <a:solidFill>
                  <a:srgbClr val="232323"/>
                </a:solidFill>
                <a:effectLst/>
                <a:latin typeface="Helvetica Neue"/>
              </a:rPr>
              <a:t>计划”拨出一笔巨款，</a:t>
            </a:r>
            <a:r>
              <a:rPr lang="en-US" altLang="zh-CN" sz="900" b="0" i="0" dirty="0">
                <a:solidFill>
                  <a:srgbClr val="232323"/>
                </a:solidFill>
                <a:effectLst/>
                <a:latin typeface="Helvetica Neue"/>
              </a:rPr>
              <a:t>290</a:t>
            </a:r>
            <a:r>
              <a:rPr lang="zh-CN" altLang="en-US" sz="900" b="0" i="0" dirty="0">
                <a:solidFill>
                  <a:srgbClr val="232323"/>
                </a:solidFill>
                <a:effectLst/>
                <a:latin typeface="Helvetica Neue"/>
              </a:rPr>
              <a:t>万欧元（约合人民币</a:t>
            </a:r>
            <a:r>
              <a:rPr lang="en-US" altLang="zh-CN" sz="900" b="0" i="0" dirty="0">
                <a:solidFill>
                  <a:srgbClr val="232323"/>
                </a:solidFill>
                <a:effectLst/>
                <a:latin typeface="Helvetica Neue"/>
              </a:rPr>
              <a:t>2320</a:t>
            </a:r>
            <a:r>
              <a:rPr lang="zh-CN" altLang="en-US" sz="900" b="0" i="0" dirty="0">
                <a:solidFill>
                  <a:srgbClr val="232323"/>
                </a:solidFill>
                <a:effectLst/>
                <a:latin typeface="Helvetica Neue"/>
              </a:rPr>
              <a:t>万元），供科学家研发人造子宫。“它是人类子宫的‘体外版’。我们计划用</a:t>
            </a:r>
            <a:r>
              <a:rPr lang="en-US" altLang="zh-CN" sz="900" b="0" i="0" dirty="0">
                <a:solidFill>
                  <a:srgbClr val="232323"/>
                </a:solidFill>
                <a:effectLst/>
                <a:latin typeface="Helvetica Neue"/>
              </a:rPr>
              <a:t>5</a:t>
            </a:r>
            <a:r>
              <a:rPr lang="zh-CN" altLang="en-US" sz="900" b="0" i="0" dirty="0">
                <a:solidFill>
                  <a:srgbClr val="232323"/>
                </a:solidFill>
                <a:effectLst/>
                <a:latin typeface="Helvetica Neue"/>
              </a:rPr>
              <a:t>年时间，实现其</a:t>
            </a:r>
            <a:r>
              <a:rPr lang="zh-CN" altLang="en-US" sz="900" b="0" i="0" u="none" strike="noStrike" dirty="0">
                <a:solidFill>
                  <a:srgbClr val="2F92EE"/>
                </a:solidFill>
                <a:effectLst/>
                <a:latin typeface="Helvetica Neue"/>
                <a:hlinkClick r:id="rId1"/>
              </a:rPr>
              <a:t>临床</a:t>
            </a:r>
            <a:r>
              <a:rPr lang="zh-CN" altLang="en-US" sz="900" b="0" i="0" dirty="0">
                <a:solidFill>
                  <a:srgbClr val="232323"/>
                </a:solidFill>
                <a:effectLst/>
                <a:latin typeface="Helvetica Neue"/>
              </a:rPr>
              <a:t>运用。”荷兰埃因霍温理工大学教授、荷兰</a:t>
            </a:r>
            <a:r>
              <a:rPr lang="en-US" altLang="zh-CN" sz="900" b="0" i="0" dirty="0" err="1">
                <a:solidFill>
                  <a:srgbClr val="232323"/>
                </a:solidFill>
                <a:effectLst/>
                <a:latin typeface="Helvetica Neue"/>
              </a:rPr>
              <a:t>Máxima</a:t>
            </a:r>
            <a:r>
              <a:rPr lang="zh-CN" altLang="en-US" sz="900" b="0" i="0" dirty="0">
                <a:solidFill>
                  <a:srgbClr val="232323"/>
                </a:solidFill>
                <a:effectLst/>
                <a:latin typeface="Helvetica Neue"/>
              </a:rPr>
              <a:t>医疗中心产科专家</a:t>
            </a:r>
            <a:r>
              <a:rPr lang="en-US" altLang="zh-CN" sz="900" b="0" i="0" dirty="0" err="1">
                <a:solidFill>
                  <a:srgbClr val="232323"/>
                </a:solidFill>
                <a:effectLst/>
                <a:latin typeface="Helvetica Neue"/>
              </a:rPr>
              <a:t>Guid</a:t>
            </a:r>
            <a:r>
              <a:rPr lang="en-US" altLang="zh-CN" sz="900" b="0" i="0" dirty="0">
                <a:solidFill>
                  <a:srgbClr val="232323"/>
                </a:solidFill>
                <a:effectLst/>
                <a:latin typeface="Helvetica Neue"/>
              </a:rPr>
              <a:t> </a:t>
            </a:r>
            <a:r>
              <a:rPr lang="en-US" altLang="zh-CN" sz="900" b="0" i="0" dirty="0" err="1">
                <a:solidFill>
                  <a:srgbClr val="232323"/>
                </a:solidFill>
                <a:effectLst/>
                <a:latin typeface="Helvetica Neue"/>
              </a:rPr>
              <a:t>Oei</a:t>
            </a:r>
            <a:r>
              <a:rPr lang="zh-CN" altLang="en-US" sz="900" b="0" i="0" dirty="0">
                <a:solidFill>
                  <a:srgbClr val="232323"/>
                </a:solidFill>
                <a:effectLst/>
                <a:latin typeface="Helvetica Neue"/>
              </a:rPr>
              <a:t>表示，</a:t>
            </a:r>
            <a:r>
              <a:rPr lang="zh-CN" altLang="en-US" sz="900" b="0" i="0" u="none" strike="noStrike" dirty="0">
                <a:solidFill>
                  <a:srgbClr val="2F92EE"/>
                </a:solidFill>
                <a:effectLst/>
                <a:latin typeface="Helvetica Neue"/>
                <a:hlinkClick r:id="rId2"/>
              </a:rPr>
              <a:t>生育</a:t>
            </a:r>
            <a:r>
              <a:rPr lang="zh-CN" altLang="en-US" sz="900" b="0" i="0" dirty="0">
                <a:solidFill>
                  <a:srgbClr val="232323"/>
                </a:solidFill>
                <a:effectLst/>
                <a:latin typeface="Helvetica Neue"/>
              </a:rPr>
              <a:t>的游戏规则，或因此改变。有了它，男人也能生孩子。</a:t>
            </a:r>
            <a:endParaRPr lang="zh-CN" altLang="en-US" sz="900" dirty="0"/>
          </a:p>
        </p:txBody>
      </p:sp>
      <p:pic>
        <p:nvPicPr>
          <p:cNvPr id="20" name="图片 19"/>
          <p:cNvPicPr>
            <a:picLocks noChangeAspect="1"/>
          </p:cNvPicPr>
          <p:nvPr/>
        </p:nvPicPr>
        <p:blipFill>
          <a:blip r:embed="rId3"/>
          <a:stretch>
            <a:fillRect/>
          </a:stretch>
        </p:blipFill>
        <p:spPr>
          <a:xfrm>
            <a:off x="6175103" y="3429000"/>
            <a:ext cx="2527367" cy="1420380"/>
          </a:xfrm>
          <a:prstGeom prst="rect">
            <a:avLst/>
          </a:prstGeom>
        </p:spPr>
      </p:pic>
      <p:pic>
        <p:nvPicPr>
          <p:cNvPr id="22" name="图片 21"/>
          <p:cNvPicPr>
            <a:picLocks noChangeAspect="1"/>
          </p:cNvPicPr>
          <p:nvPr/>
        </p:nvPicPr>
        <p:blipFill>
          <a:blip r:embed="rId4"/>
          <a:stretch>
            <a:fillRect/>
          </a:stretch>
        </p:blipFill>
        <p:spPr>
          <a:xfrm>
            <a:off x="9103993" y="2920167"/>
            <a:ext cx="2706581" cy="1804387"/>
          </a:xfrm>
          <a:prstGeom prst="rect">
            <a:avLst/>
          </a:prstGeom>
        </p:spPr>
      </p:pic>
      <p:pic>
        <p:nvPicPr>
          <p:cNvPr id="24" name="图片 23"/>
          <p:cNvPicPr>
            <a:picLocks noChangeAspect="1"/>
          </p:cNvPicPr>
          <p:nvPr/>
        </p:nvPicPr>
        <p:blipFill>
          <a:blip r:embed="rId5"/>
          <a:stretch>
            <a:fillRect/>
          </a:stretch>
        </p:blipFill>
        <p:spPr>
          <a:xfrm>
            <a:off x="9477032" y="4862896"/>
            <a:ext cx="2274312" cy="1804387"/>
          </a:xfrm>
          <a:prstGeom prst="rect">
            <a:avLst/>
          </a:prstGeom>
        </p:spPr>
      </p:pic>
      <p:pic>
        <p:nvPicPr>
          <p:cNvPr id="27" name="图片 26"/>
          <p:cNvPicPr>
            <a:picLocks noChangeAspect="1"/>
          </p:cNvPicPr>
          <p:nvPr/>
        </p:nvPicPr>
        <p:blipFill>
          <a:blip r:embed="rId6"/>
          <a:stretch>
            <a:fillRect/>
          </a:stretch>
        </p:blipFill>
        <p:spPr>
          <a:xfrm>
            <a:off x="9074509" y="1092910"/>
            <a:ext cx="2953305" cy="1661234"/>
          </a:xfrm>
          <a:prstGeom prst="rect">
            <a:avLst/>
          </a:prstGeom>
        </p:spPr>
      </p:pic>
      <p:pic>
        <p:nvPicPr>
          <p:cNvPr id="31" name="内容占位符 30"/>
          <p:cNvPicPr>
            <a:picLocks noGrp="1" noChangeAspect="1"/>
          </p:cNvPicPr>
          <p:nvPr>
            <p:ph sz="quarter" idx="12"/>
          </p:nvPr>
        </p:nvPicPr>
        <p:blipFill>
          <a:blip r:embed="rId7"/>
          <a:stretch>
            <a:fillRect/>
          </a:stretch>
        </p:blipFill>
        <p:spPr>
          <a:xfrm>
            <a:off x="7313375" y="5450833"/>
            <a:ext cx="1909484" cy="1054905"/>
          </a:xfrm>
        </p:spPr>
      </p:pic>
      <p:pic>
        <p:nvPicPr>
          <p:cNvPr id="33" name="图片 32"/>
          <p:cNvPicPr>
            <a:picLocks noChangeAspect="1"/>
          </p:cNvPicPr>
          <p:nvPr/>
        </p:nvPicPr>
        <p:blipFill rotWithShape="1">
          <a:blip r:embed="rId8"/>
          <a:srcRect l="4621" t="6596" r="8000" b="6155"/>
          <a:stretch>
            <a:fillRect/>
          </a:stretch>
        </p:blipFill>
        <p:spPr>
          <a:xfrm>
            <a:off x="43084" y="5660993"/>
            <a:ext cx="2316122" cy="1197007"/>
          </a:xfrm>
          <a:prstGeom prst="rect">
            <a:avLst/>
          </a:prstGeom>
        </p:spPr>
      </p:pic>
      <p:pic>
        <p:nvPicPr>
          <p:cNvPr id="35" name="图片 34"/>
          <p:cNvPicPr>
            <a:picLocks noChangeAspect="1"/>
          </p:cNvPicPr>
          <p:nvPr/>
        </p:nvPicPr>
        <p:blipFill rotWithShape="1">
          <a:blip r:embed="rId9"/>
          <a:srcRect l="6994" t="6180" r="6922" b="6284"/>
          <a:stretch>
            <a:fillRect/>
          </a:stretch>
        </p:blipFill>
        <p:spPr>
          <a:xfrm>
            <a:off x="4631651" y="5611635"/>
            <a:ext cx="2274312" cy="1197006"/>
          </a:xfrm>
          <a:prstGeom prst="rect">
            <a:avLst/>
          </a:prstGeom>
        </p:spPr>
      </p:pic>
      <p:pic>
        <p:nvPicPr>
          <p:cNvPr id="37" name="图片 36"/>
          <p:cNvPicPr>
            <a:picLocks noChangeAspect="1"/>
          </p:cNvPicPr>
          <p:nvPr/>
        </p:nvPicPr>
        <p:blipFill rotWithShape="1">
          <a:blip r:embed="rId10"/>
          <a:srcRect l="4836" t="6285" r="6994" b="6285"/>
          <a:stretch>
            <a:fillRect/>
          </a:stretch>
        </p:blipFill>
        <p:spPr>
          <a:xfrm>
            <a:off x="2288568" y="5660993"/>
            <a:ext cx="2088910" cy="1072142"/>
          </a:xfrm>
          <a:prstGeom prst="rect">
            <a:avLst/>
          </a:prstGeom>
        </p:spPr>
      </p:pic>
      <p:pic>
        <p:nvPicPr>
          <p:cNvPr id="41" name="内容占位符 40"/>
          <p:cNvPicPr>
            <a:picLocks noGrp="1" noChangeAspect="1"/>
          </p:cNvPicPr>
          <p:nvPr>
            <p:ph sz="quarter" idx="12"/>
          </p:nvPr>
        </p:nvPicPr>
        <p:blipFill>
          <a:blip r:embed="rId11"/>
          <a:stretch>
            <a:fillRect/>
          </a:stretch>
        </p:blipFill>
        <p:spPr>
          <a:xfrm>
            <a:off x="6154337" y="1086428"/>
            <a:ext cx="2649979" cy="2147193"/>
          </a:xfrm>
        </p:spPr>
      </p:pic>
      <p:sp>
        <p:nvSpPr>
          <p:cNvPr id="42" name="文本框 41"/>
          <p:cNvSpPr txBox="1"/>
          <p:nvPr/>
        </p:nvSpPr>
        <p:spPr>
          <a:xfrm>
            <a:off x="327823" y="5166796"/>
            <a:ext cx="5282635" cy="369332"/>
          </a:xfrm>
          <a:prstGeom prst="rect">
            <a:avLst/>
          </a:prstGeom>
          <a:noFill/>
        </p:spPr>
        <p:txBody>
          <a:bodyPr wrap="square" rtlCol="0">
            <a:spAutoFit/>
          </a:bodyPr>
          <a:lstStyle/>
          <a:p>
            <a:r>
              <a:rPr lang="en-US" altLang="zh-CN" dirty="0"/>
              <a:t>https://pubmed.ncbi.nlm.nih.gov/28646647/</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2"/>
          </p:nvPr>
        </p:nvSpPr>
        <p:spPr>
          <a:xfrm>
            <a:off x="605118" y="2190927"/>
            <a:ext cx="5257800" cy="4911725"/>
          </a:xfrm>
        </p:spPr>
        <p:txBody>
          <a:bodyPr>
            <a:normAutofit fontScale="47500" lnSpcReduction="20000"/>
          </a:bodyPr>
          <a:lstStyle/>
          <a:p>
            <a:pPr algn="l">
              <a:lnSpc>
                <a:spcPct val="170000"/>
              </a:lnSpc>
            </a:pPr>
            <a:r>
              <a:rPr lang="zh-CN" altLang="en-US" i="0" dirty="0">
                <a:solidFill>
                  <a:srgbClr val="1A1A1A"/>
                </a:solidFill>
                <a:effectLst/>
                <a:latin typeface="Helvetica Neue"/>
              </a:rPr>
              <a:t>和人造子宫相比，跨物种代孕有以下优势</a:t>
            </a:r>
            <a:r>
              <a:rPr lang="en-US" altLang="zh-CN" i="0" dirty="0">
                <a:solidFill>
                  <a:srgbClr val="1A1A1A"/>
                </a:solidFill>
                <a:effectLst/>
                <a:latin typeface="Helvetica Neue"/>
              </a:rPr>
              <a:t>Compared with artificial uterus, cross-species surrogacy has the following advantages </a:t>
            </a:r>
            <a:endParaRPr lang="zh-CN" altLang="en-US" i="0" dirty="0">
              <a:solidFill>
                <a:srgbClr val="1A1A1A"/>
              </a:solidFill>
              <a:effectLst/>
              <a:latin typeface="Helvetica Neue"/>
            </a:endParaRPr>
          </a:p>
          <a:p>
            <a:pPr algn="l">
              <a:lnSpc>
                <a:spcPct val="170000"/>
              </a:lnSpc>
            </a:pPr>
            <a:r>
              <a:rPr lang="en-US" altLang="zh-CN" i="0" dirty="0">
                <a:solidFill>
                  <a:srgbClr val="1A1A1A"/>
                </a:solidFill>
                <a:effectLst/>
                <a:latin typeface="Helvetica Neue"/>
              </a:rPr>
              <a:t>1</a:t>
            </a:r>
            <a:r>
              <a:rPr lang="zh-CN" altLang="en-US" i="0" dirty="0">
                <a:solidFill>
                  <a:srgbClr val="1A1A1A"/>
                </a:solidFill>
                <a:effectLst/>
                <a:latin typeface="Helvetica Neue"/>
              </a:rPr>
              <a:t>，可以模拟母体的激素和血供</a:t>
            </a:r>
            <a:r>
              <a:rPr lang="en-US" altLang="zh-CN" i="0" dirty="0">
                <a:solidFill>
                  <a:srgbClr val="1A1A1A"/>
                </a:solidFill>
                <a:effectLst/>
                <a:latin typeface="Helvetica Neue"/>
              </a:rPr>
              <a:t>. can simulate the mother's hormone and blood supply </a:t>
            </a:r>
            <a:endParaRPr lang="zh-CN" altLang="en-US" i="0" dirty="0">
              <a:solidFill>
                <a:srgbClr val="1A1A1A"/>
              </a:solidFill>
              <a:effectLst/>
              <a:latin typeface="Helvetica Neue"/>
            </a:endParaRPr>
          </a:p>
          <a:p>
            <a:pPr algn="l">
              <a:lnSpc>
                <a:spcPct val="170000"/>
              </a:lnSpc>
            </a:pPr>
            <a:r>
              <a:rPr lang="en-US" altLang="zh-CN" i="0" dirty="0">
                <a:solidFill>
                  <a:srgbClr val="1A1A1A"/>
                </a:solidFill>
                <a:effectLst/>
                <a:latin typeface="Helvetica Neue"/>
              </a:rPr>
              <a:t>2</a:t>
            </a:r>
            <a:r>
              <a:rPr lang="zh-CN" altLang="en-US" i="0" dirty="0">
                <a:solidFill>
                  <a:srgbClr val="1A1A1A"/>
                </a:solidFill>
                <a:effectLst/>
                <a:latin typeface="Helvetica Neue"/>
              </a:rPr>
              <a:t>， 借用动物母体的胚胎着床系统（人造着床系统可能永远无法解决）</a:t>
            </a:r>
            <a:r>
              <a:rPr lang="en-US" altLang="zh-CN" i="0" dirty="0">
                <a:solidFill>
                  <a:srgbClr val="1A1A1A"/>
                </a:solidFill>
                <a:effectLst/>
                <a:latin typeface="Helvetica Neue"/>
              </a:rPr>
              <a:t>, borrow the embryo bed system of the animal mother (artificial bed system may never be solved) </a:t>
            </a:r>
            <a:endParaRPr lang="zh-CN" altLang="en-US" i="0" dirty="0">
              <a:solidFill>
                <a:srgbClr val="1A1A1A"/>
              </a:solidFill>
              <a:effectLst/>
              <a:latin typeface="Helvetica Neue"/>
            </a:endParaRPr>
          </a:p>
          <a:p>
            <a:pPr algn="l">
              <a:lnSpc>
                <a:spcPct val="170000"/>
              </a:lnSpc>
            </a:pPr>
            <a:r>
              <a:rPr lang="en-US" altLang="zh-CN" i="0" dirty="0">
                <a:solidFill>
                  <a:srgbClr val="1A1A1A"/>
                </a:solidFill>
                <a:effectLst/>
                <a:latin typeface="Helvetica Neue"/>
              </a:rPr>
              <a:t>3</a:t>
            </a:r>
            <a:r>
              <a:rPr lang="zh-CN" altLang="en-US" i="0" dirty="0">
                <a:solidFill>
                  <a:srgbClr val="1A1A1A"/>
                </a:solidFill>
                <a:effectLst/>
                <a:latin typeface="Helvetica Neue"/>
              </a:rPr>
              <a:t>，可以采用进化方式优化筛选合适的代孕母体动物</a:t>
            </a:r>
            <a:r>
              <a:rPr lang="en-US" altLang="zh-CN" i="0" dirty="0">
                <a:solidFill>
                  <a:srgbClr val="1A1A1A"/>
                </a:solidFill>
                <a:effectLst/>
                <a:latin typeface="Helvetica Neue"/>
              </a:rPr>
              <a:t>can be used in an evolutionary way to optimize the screening of suitable surrogate mother animals </a:t>
            </a:r>
            <a:endParaRPr lang="zh-CN" altLang="en-US" i="0" dirty="0">
              <a:solidFill>
                <a:srgbClr val="1A1A1A"/>
              </a:solidFill>
              <a:effectLst/>
              <a:latin typeface="Helvetica Neue"/>
            </a:endParaRPr>
          </a:p>
          <a:p>
            <a:pPr algn="l">
              <a:lnSpc>
                <a:spcPct val="170000"/>
              </a:lnSpc>
            </a:pPr>
            <a:r>
              <a:rPr lang="en-US" altLang="zh-CN" i="0" dirty="0">
                <a:solidFill>
                  <a:srgbClr val="1A1A1A"/>
                </a:solidFill>
                <a:effectLst/>
                <a:latin typeface="Helvetica Neue"/>
              </a:rPr>
              <a:t>4</a:t>
            </a:r>
            <a:r>
              <a:rPr lang="zh-CN" altLang="en-US" i="0" dirty="0">
                <a:solidFill>
                  <a:srgbClr val="1A1A1A"/>
                </a:solidFill>
                <a:effectLst/>
                <a:latin typeface="Helvetica Neue"/>
              </a:rPr>
              <a:t>，优化出的代孕母体动物可以进行繁殖降低使用成本</a:t>
            </a:r>
            <a:r>
              <a:rPr lang="en-US" altLang="zh-CN" i="0" dirty="0">
                <a:solidFill>
                  <a:srgbClr val="1A1A1A"/>
                </a:solidFill>
                <a:effectLst/>
                <a:latin typeface="Helvetica Neue"/>
              </a:rPr>
              <a:t>. optimized surrogate mother animals can reproduce to reduce the cost of use</a:t>
            </a:r>
            <a:endParaRPr lang="en-US" altLang="zh-CN" i="0" dirty="0">
              <a:solidFill>
                <a:srgbClr val="1A1A1A"/>
              </a:solidFill>
              <a:effectLst/>
              <a:latin typeface="Helvetica Neue"/>
            </a:endParaRPr>
          </a:p>
        </p:txBody>
      </p:sp>
      <p:pic>
        <p:nvPicPr>
          <p:cNvPr id="6" name="图片 5"/>
          <p:cNvPicPr>
            <a:picLocks noChangeAspect="1"/>
          </p:cNvPicPr>
          <p:nvPr/>
        </p:nvPicPr>
        <p:blipFill rotWithShape="1">
          <a:blip r:embed="rId1"/>
          <a:srcRect l="12814" t="24126" r="13597" b="28368"/>
          <a:stretch>
            <a:fillRect/>
          </a:stretch>
        </p:blipFill>
        <p:spPr>
          <a:xfrm>
            <a:off x="7250133" y="5080636"/>
            <a:ext cx="3635023" cy="1468464"/>
          </a:xfrm>
          <a:prstGeom prst="rect">
            <a:avLst/>
          </a:prstGeom>
        </p:spPr>
      </p:pic>
      <p:pic>
        <p:nvPicPr>
          <p:cNvPr id="11" name="图片 10"/>
          <p:cNvPicPr>
            <a:picLocks noChangeAspect="1"/>
          </p:cNvPicPr>
          <p:nvPr/>
        </p:nvPicPr>
        <p:blipFill>
          <a:blip r:embed="rId2"/>
          <a:stretch>
            <a:fillRect/>
          </a:stretch>
        </p:blipFill>
        <p:spPr>
          <a:xfrm>
            <a:off x="135467" y="819782"/>
            <a:ext cx="12192000" cy="870182"/>
          </a:xfrm>
          <a:prstGeom prst="rect">
            <a:avLst/>
          </a:prstGeom>
        </p:spPr>
      </p:pic>
      <p:sp>
        <p:nvSpPr>
          <p:cNvPr id="10" name="标题 2"/>
          <p:cNvSpPr txBox="1"/>
          <p:nvPr/>
        </p:nvSpPr>
        <p:spPr>
          <a:xfrm>
            <a:off x="507464" y="389137"/>
            <a:ext cx="6214368" cy="583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zh-CN" altLang="en-US" sz="2000" dirty="0"/>
              <a:t>辅助生殖技术研发前沿</a:t>
            </a:r>
            <a:r>
              <a:rPr lang="en-US" altLang="zh-CN" sz="2000" dirty="0"/>
              <a:t>-</a:t>
            </a:r>
            <a:r>
              <a:rPr lang="zh-CN" altLang="en-US" sz="2000" dirty="0"/>
              <a:t>伴侣动物代孕技术</a:t>
            </a:r>
            <a:endParaRPr lang="zh-CN" altLang="en-US" sz="2000" dirty="0"/>
          </a:p>
        </p:txBody>
      </p:sp>
      <p:sp>
        <p:nvSpPr>
          <p:cNvPr id="9" name="文本框 8"/>
          <p:cNvSpPr txBox="1"/>
          <p:nvPr/>
        </p:nvSpPr>
        <p:spPr>
          <a:xfrm>
            <a:off x="6329084" y="4525733"/>
            <a:ext cx="5477123" cy="707886"/>
          </a:xfrm>
          <a:prstGeom prst="rect">
            <a:avLst/>
          </a:prstGeom>
          <a:noFill/>
        </p:spPr>
        <p:txBody>
          <a:bodyPr wrap="square" rtlCol="0">
            <a:spAutoFit/>
          </a:bodyPr>
          <a:lstStyle/>
          <a:p>
            <a:r>
              <a:rPr lang="zh-CN" altLang="en-US" sz="1000" b="1" i="0" dirty="0">
                <a:solidFill>
                  <a:srgbClr val="1A1A1A"/>
                </a:solidFill>
                <a:effectLst/>
                <a:latin typeface="Helvetica Neue"/>
              </a:rPr>
              <a:t>在早早产婴儿袋内培育（类似下图中，</a:t>
            </a:r>
            <a:r>
              <a:rPr lang="en-US" altLang="zh-CN" sz="1000" b="1" i="0" dirty="0">
                <a:solidFill>
                  <a:srgbClr val="1A1A1A"/>
                </a:solidFill>
                <a:effectLst/>
                <a:latin typeface="Helvetica Neue"/>
              </a:rPr>
              <a:t>111</a:t>
            </a:r>
            <a:r>
              <a:rPr lang="zh-CN" altLang="en-US" sz="1000" b="1" i="0" dirty="0">
                <a:solidFill>
                  <a:srgbClr val="1A1A1A"/>
                </a:solidFill>
                <a:effectLst/>
                <a:latin typeface="Helvetica Neue"/>
              </a:rPr>
              <a:t>天出生的早产羊宝宝可以一直培育到</a:t>
            </a:r>
            <a:r>
              <a:rPr lang="en-US" altLang="zh-CN" sz="1000" b="1" i="0" dirty="0">
                <a:solidFill>
                  <a:srgbClr val="1A1A1A"/>
                </a:solidFill>
                <a:effectLst/>
                <a:latin typeface="Helvetica Neue"/>
              </a:rPr>
              <a:t>135</a:t>
            </a:r>
            <a:r>
              <a:rPr lang="zh-CN" altLang="en-US" sz="1000" b="1" i="0" dirty="0">
                <a:solidFill>
                  <a:srgbClr val="1A1A1A"/>
                </a:solidFill>
                <a:effectLst/>
                <a:latin typeface="Helvetica Neue"/>
              </a:rPr>
              <a:t>天，并成功生产）直到出生。</a:t>
            </a:r>
            <a:r>
              <a:rPr lang="en-US" altLang="zh-CN" sz="1000" b="1" i="0" dirty="0">
                <a:solidFill>
                  <a:srgbClr val="1A1A1A"/>
                </a:solidFill>
                <a:effectLst/>
                <a:latin typeface="Helvetica Neue"/>
              </a:rPr>
              <a:t>Bred in a premature baby bag (similar to the one shown below, a premature baby sheep born 111 days can be bred until 135 days and successfully delivered) until birth.</a:t>
            </a:r>
            <a:endParaRPr lang="zh-CN" altLang="en-US" sz="1000" b="1" dirty="0"/>
          </a:p>
        </p:txBody>
      </p:sp>
      <p:pic>
        <p:nvPicPr>
          <p:cNvPr id="3" name="图片 2"/>
          <p:cNvPicPr>
            <a:picLocks noChangeAspect="1"/>
          </p:cNvPicPr>
          <p:nvPr/>
        </p:nvPicPr>
        <p:blipFill>
          <a:blip r:embed="rId3"/>
          <a:stretch>
            <a:fillRect/>
          </a:stretch>
        </p:blipFill>
        <p:spPr>
          <a:xfrm>
            <a:off x="7638133" y="1778721"/>
            <a:ext cx="3064038" cy="1838423"/>
          </a:xfrm>
          <a:prstGeom prst="rect">
            <a:avLst/>
          </a:prstGeom>
        </p:spPr>
      </p:pic>
      <p:sp>
        <p:nvSpPr>
          <p:cNvPr id="5" name="文本框 4"/>
          <p:cNvSpPr txBox="1"/>
          <p:nvPr/>
        </p:nvSpPr>
        <p:spPr>
          <a:xfrm>
            <a:off x="6329084" y="3617144"/>
            <a:ext cx="5192697" cy="861774"/>
          </a:xfrm>
          <a:prstGeom prst="rect">
            <a:avLst/>
          </a:prstGeom>
          <a:noFill/>
        </p:spPr>
        <p:txBody>
          <a:bodyPr wrap="square" rtlCol="0">
            <a:spAutoFit/>
          </a:bodyPr>
          <a:lstStyle/>
          <a:p>
            <a:r>
              <a:rPr lang="en-US" altLang="zh-CN" sz="1000" b="1" i="0" dirty="0">
                <a:solidFill>
                  <a:srgbClr val="232323"/>
                </a:solidFill>
                <a:effectLst/>
                <a:latin typeface="Helvetica Neue"/>
              </a:rPr>
              <a:t>【</a:t>
            </a:r>
            <a:r>
              <a:rPr lang="zh-CN" altLang="en-US" sz="1000" b="1" i="0" dirty="0">
                <a:solidFill>
                  <a:srgbClr val="232323"/>
                </a:solidFill>
                <a:effectLst/>
                <a:latin typeface="Helvetica Neue"/>
              </a:rPr>
              <a:t>人造子宫给早产儿带来生的希望</a:t>
            </a:r>
            <a:r>
              <a:rPr lang="en-US" altLang="zh-CN" sz="1000" b="1" i="0" dirty="0">
                <a:solidFill>
                  <a:srgbClr val="232323"/>
                </a:solidFill>
                <a:effectLst/>
                <a:latin typeface="Helvetica Neue"/>
              </a:rPr>
              <a:t>】</a:t>
            </a:r>
            <a:r>
              <a:rPr lang="zh-CN" altLang="en-US" sz="1000" b="1" i="0" dirty="0">
                <a:solidFill>
                  <a:srgbClr val="232323"/>
                </a:solidFill>
                <a:effectLst/>
                <a:latin typeface="Helvetica Neue"/>
              </a:rPr>
              <a:t>一个人造子宫已经成功地用于孵育健康的婴儿羊羔一周，研究人员希望这项技术有一天能够为极早熟的婴儿做同样的事情。</a:t>
            </a:r>
            <a:r>
              <a:rPr lang="en-US" altLang="zh-CN" sz="1000" b="1" i="0" dirty="0">
                <a:solidFill>
                  <a:srgbClr val="232323"/>
                </a:solidFill>
                <a:effectLst/>
                <a:latin typeface="Helvetica Neue"/>
              </a:rPr>
              <a:t>Artificial wombs offer hope for premature babies An artificial womb has been successfully used to incubate healthy baby lambs for a week, and researchers hope the technology will one day do the same for very precocious babies.</a:t>
            </a:r>
            <a:endParaRPr lang="zh-CN" altLang="en-US" sz="1000" b="1" dirty="0"/>
          </a:p>
        </p:txBody>
      </p:sp>
      <p:pic>
        <p:nvPicPr>
          <p:cNvPr id="19" name="内容占位符 17"/>
          <p:cNvPicPr>
            <a:picLocks noChangeAspect="1"/>
          </p:cNvPicPr>
          <p:nvPr/>
        </p:nvPicPr>
        <p:blipFill>
          <a:blip r:embed="rId4"/>
          <a:stretch>
            <a:fillRect/>
          </a:stretch>
        </p:blipFill>
        <p:spPr>
          <a:xfrm>
            <a:off x="5971392" y="5687979"/>
            <a:ext cx="1148500" cy="76566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1"/>
          </p:nvPr>
        </p:nvSpPr>
        <p:spPr/>
      </p:sp>
      <p:sp>
        <p:nvSpPr>
          <p:cNvPr id="4" name="内容占位符 3"/>
          <p:cNvSpPr>
            <a:spLocks noGrp="1"/>
          </p:cNvSpPr>
          <p:nvPr>
            <p:ph sz="quarter" idx="12"/>
          </p:nvPr>
        </p:nvSpPr>
        <p:spPr>
          <a:xfrm>
            <a:off x="-142218" y="775361"/>
            <a:ext cx="7809352" cy="3847420"/>
          </a:xfrm>
        </p:spPr>
        <p:txBody>
          <a:bodyPr>
            <a:normAutofit fontScale="25000" lnSpcReduction="20000"/>
          </a:bodyPr>
          <a:lstStyle/>
          <a:p>
            <a:pPr algn="l"/>
            <a:endParaRPr lang="en-US" altLang="zh-CN" sz="5500" b="1" i="0" dirty="0">
              <a:solidFill>
                <a:srgbClr val="1A1A1A"/>
              </a:solidFill>
              <a:effectLst/>
              <a:latin typeface="Helvetica Neue"/>
            </a:endParaRPr>
          </a:p>
          <a:p>
            <a:pPr algn="l"/>
            <a:r>
              <a:rPr lang="en-US" altLang="zh-CN" sz="5500" b="1" i="0" dirty="0">
                <a:solidFill>
                  <a:srgbClr val="1A1A1A"/>
                </a:solidFill>
                <a:effectLst/>
                <a:latin typeface="Helvetica Neue"/>
              </a:rPr>
              <a:t>The main technical challenges of cross-species surrogacy are:</a:t>
            </a:r>
            <a:endParaRPr lang="en-US" altLang="zh-CN" sz="5500" b="1" i="0" dirty="0">
              <a:solidFill>
                <a:srgbClr val="1A1A1A"/>
              </a:solidFill>
              <a:effectLst/>
              <a:latin typeface="Helvetica Neue"/>
            </a:endParaRPr>
          </a:p>
          <a:p>
            <a:pPr algn="l"/>
            <a:r>
              <a:rPr lang="en-US" altLang="zh-CN" sz="5500" b="1" i="0" dirty="0">
                <a:solidFill>
                  <a:srgbClr val="1A1A1A"/>
                </a:solidFill>
                <a:effectLst/>
                <a:latin typeface="Helvetica Neue"/>
              </a:rPr>
              <a:t>1, how the embryo sleeps in an allogeneic womb.</a:t>
            </a:r>
            <a:endParaRPr lang="en-US" altLang="zh-CN" sz="5500" b="1" i="0" dirty="0">
              <a:solidFill>
                <a:srgbClr val="1A1A1A"/>
              </a:solidFill>
              <a:effectLst/>
              <a:latin typeface="Helvetica Neue"/>
            </a:endParaRPr>
          </a:p>
          <a:p>
            <a:pPr algn="l"/>
            <a:r>
              <a:rPr lang="en-US" altLang="zh-CN" sz="5500" b="1" i="0" dirty="0">
                <a:solidFill>
                  <a:srgbClr val="1A1A1A"/>
                </a:solidFill>
                <a:effectLst/>
                <a:latin typeface="Helvetica Neue"/>
              </a:rPr>
              <a:t>There is no difficulty for species that are closer to each other, but it may be difficult to implant human embryos into a pig's womb.</a:t>
            </a:r>
            <a:endParaRPr lang="en-US" altLang="zh-CN" sz="5500" b="1" i="0" dirty="0">
              <a:solidFill>
                <a:srgbClr val="1A1A1A"/>
              </a:solidFill>
              <a:effectLst/>
              <a:latin typeface="Helvetica Neue"/>
            </a:endParaRPr>
          </a:p>
          <a:p>
            <a:pPr algn="l"/>
            <a:r>
              <a:rPr lang="en-US" altLang="zh-CN" sz="5500" b="1" i="0" dirty="0">
                <a:solidFill>
                  <a:srgbClr val="1A1A1A"/>
                </a:solidFill>
                <a:effectLst/>
                <a:latin typeface="Helvetica Neue"/>
              </a:rPr>
              <a:t>But animals are more likely to have a bedtime success rate than other types of artificial wombs.</a:t>
            </a:r>
            <a:endParaRPr lang="en-US" altLang="zh-CN" sz="5500" b="1" i="0" dirty="0">
              <a:solidFill>
                <a:srgbClr val="1A1A1A"/>
              </a:solidFill>
              <a:effectLst/>
              <a:latin typeface="Helvetica Neue"/>
            </a:endParaRPr>
          </a:p>
          <a:p>
            <a:pPr algn="l"/>
            <a:r>
              <a:rPr lang="en-US" altLang="zh-CN" sz="5500" b="1" i="0" dirty="0">
                <a:solidFill>
                  <a:srgbClr val="1A1A1A"/>
                </a:solidFill>
                <a:effectLst/>
                <a:latin typeface="Helvetica Neue"/>
              </a:rPr>
              <a:t>2, immune rejection response</a:t>
            </a:r>
            <a:endParaRPr lang="en-US" altLang="zh-CN" sz="5500" b="1" i="0" dirty="0">
              <a:solidFill>
                <a:srgbClr val="1A1A1A"/>
              </a:solidFill>
              <a:effectLst/>
              <a:latin typeface="Helvetica Neue"/>
            </a:endParaRPr>
          </a:p>
          <a:p>
            <a:pPr algn="l"/>
            <a:r>
              <a:rPr lang="en-US" altLang="zh-CN" sz="5500" b="1" i="0" dirty="0">
                <a:solidFill>
                  <a:srgbClr val="1A1A1A"/>
                </a:solidFill>
                <a:effectLst/>
                <a:latin typeface="Helvetica Neue"/>
              </a:rPr>
              <a:t>3, the mismatch between hormones and blood supply</a:t>
            </a:r>
            <a:endParaRPr lang="en-US" altLang="zh-CN" sz="5500" b="1" i="0" dirty="0">
              <a:solidFill>
                <a:srgbClr val="1A1A1A"/>
              </a:solidFill>
              <a:effectLst/>
              <a:latin typeface="Helvetica Neue"/>
            </a:endParaRPr>
          </a:p>
          <a:p>
            <a:pPr algn="l"/>
            <a:r>
              <a:rPr lang="en-US" altLang="zh-CN" sz="5500" b="1" i="0" dirty="0">
                <a:solidFill>
                  <a:srgbClr val="1A1A1A"/>
                </a:solidFill>
                <a:effectLst/>
                <a:latin typeface="Helvetica Neue"/>
              </a:rPr>
              <a:t>This is not as difficult as you might think, because human cells have a degree of response to animal insulin and other hormones (humans used pig insulin 50 years ago), and if you want to solve this problem completely, consider using genetic modification techniques such as CRISPR to create specialized surrogate animals that are more adaptable to human embryos, with more human uterine structure, immune </a:t>
            </a:r>
            <a:endParaRPr lang="en-US" altLang="zh-CN" sz="5500" b="1" i="0" dirty="0">
              <a:solidFill>
                <a:srgbClr val="1A1A1A"/>
              </a:solidFill>
              <a:effectLst/>
              <a:latin typeface="Helvetica Neue"/>
            </a:endParaRPr>
          </a:p>
          <a:p>
            <a:pPr marL="179705" algn="l">
              <a:lnSpc>
                <a:spcPct val="170000"/>
              </a:lnSpc>
            </a:pPr>
            <a:r>
              <a:rPr lang="en-US" altLang="zh-CN" sz="3600" b="1" i="0" dirty="0">
                <a:solidFill>
                  <a:srgbClr val="1A1A1A"/>
                </a:solidFill>
                <a:effectLst/>
                <a:latin typeface="Helvetica Neue"/>
              </a:rPr>
              <a:t>rejection and endocrine systems. This is similar to the concept of organ farms like </a:t>
            </a:r>
            <a:r>
              <a:rPr lang="en-US" altLang="zh-CN" sz="3600" b="1" i="0" dirty="0" err="1">
                <a:solidFill>
                  <a:srgbClr val="1A1A1A"/>
                </a:solidFill>
                <a:effectLst/>
                <a:latin typeface="Helvetica Neue"/>
              </a:rPr>
              <a:t>eGenesis</a:t>
            </a:r>
            <a:r>
              <a:rPr lang="en-US" altLang="zh-CN" sz="3600" b="1" i="0" dirty="0">
                <a:solidFill>
                  <a:srgbClr val="1A1A1A"/>
                </a:solidFill>
                <a:effectLst/>
                <a:latin typeface="Helvetica Neue"/>
              </a:rPr>
              <a:t>.</a:t>
            </a:r>
            <a:endParaRPr lang="en-US" altLang="zh-CN" sz="3600" b="1" i="0" dirty="0">
              <a:solidFill>
                <a:srgbClr val="1A1A1A"/>
              </a:solidFill>
              <a:effectLst/>
              <a:latin typeface="Helvetica Neue"/>
            </a:endParaRPr>
          </a:p>
          <a:p>
            <a:pPr marL="179705" algn="l">
              <a:lnSpc>
                <a:spcPct val="170000"/>
              </a:lnSpc>
            </a:pPr>
            <a:r>
              <a:rPr lang="zh-CN" altLang="en-US" sz="3600" b="1" i="0" dirty="0">
                <a:solidFill>
                  <a:srgbClr val="1A1A1A"/>
                </a:solidFill>
                <a:effectLst/>
                <a:latin typeface="Helvetica Neue"/>
              </a:rPr>
              <a:t>跨物种代孕得主要的技术难题有</a:t>
            </a:r>
            <a:endParaRPr lang="zh-CN" altLang="en-US" sz="3600" b="1" i="0" dirty="0">
              <a:solidFill>
                <a:srgbClr val="1A1A1A"/>
              </a:solidFill>
              <a:effectLst/>
              <a:latin typeface="Helvetica Neue"/>
            </a:endParaRPr>
          </a:p>
          <a:p>
            <a:pPr marL="179705" algn="l">
              <a:lnSpc>
                <a:spcPct val="170000"/>
              </a:lnSpc>
            </a:pPr>
            <a:r>
              <a:rPr lang="en-US" altLang="zh-CN" sz="3600" b="1" i="0" dirty="0">
                <a:solidFill>
                  <a:srgbClr val="1A1A1A"/>
                </a:solidFill>
                <a:effectLst/>
                <a:latin typeface="Helvetica Neue"/>
              </a:rPr>
              <a:t>1</a:t>
            </a:r>
            <a:r>
              <a:rPr lang="zh-CN" altLang="en-US" sz="3600" b="1" i="0" dirty="0">
                <a:solidFill>
                  <a:srgbClr val="1A1A1A"/>
                </a:solidFill>
                <a:effectLst/>
                <a:latin typeface="Helvetica Neue"/>
              </a:rPr>
              <a:t>，胚胎如何在异体子宫内着床</a:t>
            </a:r>
            <a:endParaRPr lang="zh-CN" altLang="en-US" sz="3600" b="1" i="0" dirty="0">
              <a:solidFill>
                <a:srgbClr val="1A1A1A"/>
              </a:solidFill>
              <a:effectLst/>
              <a:latin typeface="Helvetica Neue"/>
            </a:endParaRPr>
          </a:p>
          <a:p>
            <a:pPr marL="179705" algn="l">
              <a:lnSpc>
                <a:spcPct val="170000"/>
              </a:lnSpc>
            </a:pPr>
            <a:r>
              <a:rPr lang="zh-CN" altLang="en-US" sz="3600" b="1" i="0" dirty="0">
                <a:solidFill>
                  <a:srgbClr val="1A1A1A"/>
                </a:solidFill>
                <a:effectLst/>
                <a:latin typeface="Helvetica Neue"/>
              </a:rPr>
              <a:t>对于亲缘关系较近的物种并不存在困难，但是如果将人类胚胎植入猪的子宫，这可能会有困难。</a:t>
            </a:r>
            <a:endParaRPr lang="zh-CN" altLang="en-US" sz="3600" b="1" i="0" dirty="0">
              <a:solidFill>
                <a:srgbClr val="1A1A1A"/>
              </a:solidFill>
              <a:effectLst/>
              <a:latin typeface="Helvetica Neue"/>
            </a:endParaRPr>
          </a:p>
          <a:p>
            <a:pPr marL="179705" algn="l">
              <a:lnSpc>
                <a:spcPct val="170000"/>
              </a:lnSpc>
            </a:pPr>
            <a:r>
              <a:rPr lang="zh-CN" altLang="en-US" sz="3600" b="1" i="0" dirty="0">
                <a:solidFill>
                  <a:srgbClr val="1A1A1A"/>
                </a:solidFill>
                <a:effectLst/>
                <a:latin typeface="Helvetica Neue"/>
              </a:rPr>
              <a:t>但是和其他类型的人造子宫相比，动物的子宫在着床成功率上可能性更大。</a:t>
            </a:r>
            <a:endParaRPr lang="zh-CN" altLang="en-US" sz="3600" b="1" i="0" dirty="0">
              <a:solidFill>
                <a:srgbClr val="1A1A1A"/>
              </a:solidFill>
              <a:effectLst/>
              <a:latin typeface="Helvetica Neue"/>
            </a:endParaRPr>
          </a:p>
          <a:p>
            <a:pPr marL="179705" algn="l">
              <a:lnSpc>
                <a:spcPct val="170000"/>
              </a:lnSpc>
            </a:pPr>
            <a:r>
              <a:rPr lang="en-US" altLang="zh-CN" sz="3600" b="1" i="0" dirty="0">
                <a:solidFill>
                  <a:srgbClr val="1A1A1A"/>
                </a:solidFill>
                <a:effectLst/>
                <a:latin typeface="Helvetica Neue"/>
              </a:rPr>
              <a:t>2</a:t>
            </a:r>
            <a:r>
              <a:rPr lang="zh-CN" altLang="en-US" sz="3600" b="1" i="0" dirty="0">
                <a:solidFill>
                  <a:srgbClr val="1A1A1A"/>
                </a:solidFill>
                <a:effectLst/>
                <a:latin typeface="Helvetica Neue"/>
              </a:rPr>
              <a:t>，免疫排斥反应</a:t>
            </a:r>
            <a:endParaRPr lang="en-US" altLang="zh-CN" sz="3600" b="1" i="0" dirty="0">
              <a:solidFill>
                <a:srgbClr val="1A1A1A"/>
              </a:solidFill>
              <a:effectLst/>
              <a:latin typeface="Helvetica Neue"/>
            </a:endParaRPr>
          </a:p>
          <a:p>
            <a:pPr marL="179705" algn="l">
              <a:lnSpc>
                <a:spcPct val="170000"/>
              </a:lnSpc>
            </a:pPr>
            <a:r>
              <a:rPr lang="en-US" altLang="zh-CN" sz="3600" b="1" i="0" dirty="0">
                <a:solidFill>
                  <a:srgbClr val="1A1A1A"/>
                </a:solidFill>
                <a:effectLst/>
                <a:latin typeface="Helvetica Neue"/>
              </a:rPr>
              <a:t>3</a:t>
            </a:r>
            <a:r>
              <a:rPr lang="zh-CN" altLang="en-US" sz="3600" b="1" i="0" dirty="0">
                <a:solidFill>
                  <a:srgbClr val="1A1A1A"/>
                </a:solidFill>
                <a:effectLst/>
                <a:latin typeface="Helvetica Neue"/>
              </a:rPr>
              <a:t>，激素和血供的不匹配</a:t>
            </a:r>
            <a:endParaRPr lang="zh-CN" altLang="en-US" sz="3600" b="1" i="0" dirty="0">
              <a:solidFill>
                <a:srgbClr val="1A1A1A"/>
              </a:solidFill>
              <a:effectLst/>
              <a:latin typeface="Helvetica Neue"/>
            </a:endParaRPr>
          </a:p>
          <a:p>
            <a:pPr marL="179705" algn="l">
              <a:lnSpc>
                <a:spcPct val="170000"/>
              </a:lnSpc>
            </a:pPr>
            <a:r>
              <a:rPr lang="zh-CN" altLang="en-US" sz="3600" b="1" i="0" dirty="0">
                <a:solidFill>
                  <a:srgbClr val="1A1A1A"/>
                </a:solidFill>
                <a:effectLst/>
                <a:latin typeface="Helvetica Neue"/>
              </a:rPr>
              <a:t>这点其实没有想象中那么困难，因为人的细胞对动物的胰岛素和其他激素有一定程度的应答（</a:t>
            </a:r>
            <a:r>
              <a:rPr lang="en-US" altLang="zh-CN" sz="3600" b="1" i="0" dirty="0">
                <a:solidFill>
                  <a:srgbClr val="1A1A1A"/>
                </a:solidFill>
                <a:effectLst/>
                <a:latin typeface="Helvetica Neue"/>
              </a:rPr>
              <a:t>50</a:t>
            </a:r>
            <a:r>
              <a:rPr lang="zh-CN" altLang="en-US" sz="3600" b="1" i="0" dirty="0">
                <a:solidFill>
                  <a:srgbClr val="1A1A1A"/>
                </a:solidFill>
                <a:effectLst/>
                <a:latin typeface="Helvetica Neue"/>
              </a:rPr>
              <a:t>年前人类使用的也是猪胰岛素），如果想要彻底解决这个问题，可以考虑用</a:t>
            </a:r>
            <a:r>
              <a:rPr lang="en-US" altLang="zh-CN" sz="3600" b="1" i="0" dirty="0">
                <a:solidFill>
                  <a:srgbClr val="1A1A1A"/>
                </a:solidFill>
                <a:effectLst/>
                <a:latin typeface="Helvetica Neue"/>
              </a:rPr>
              <a:t>CRISPR</a:t>
            </a:r>
            <a:r>
              <a:rPr lang="zh-CN" altLang="en-US" sz="3600" b="1" i="0" dirty="0">
                <a:solidFill>
                  <a:srgbClr val="1A1A1A"/>
                </a:solidFill>
                <a:effectLst/>
                <a:latin typeface="Helvetica Neue"/>
              </a:rPr>
              <a:t>这样的基因改造技术，培育出更适应人类胚胎的专用代孕动物，其子宫构造，免疫排斥性和内分泌系统都更像人类。这和</a:t>
            </a:r>
            <a:r>
              <a:rPr lang="en-US" altLang="zh-CN" sz="3600" b="1" i="0" dirty="0" err="1">
                <a:solidFill>
                  <a:srgbClr val="1A1A1A"/>
                </a:solidFill>
                <a:effectLst/>
                <a:latin typeface="Helvetica Neue"/>
              </a:rPr>
              <a:t>eGenesis</a:t>
            </a:r>
            <a:r>
              <a:rPr lang="zh-CN" altLang="en-US" sz="3600" b="1" i="0" dirty="0">
                <a:solidFill>
                  <a:srgbClr val="1A1A1A"/>
                </a:solidFill>
                <a:effectLst/>
                <a:latin typeface="Helvetica Neue"/>
              </a:rPr>
              <a:t>这样的器官农场概念如出一辙。</a:t>
            </a:r>
            <a:endParaRPr lang="zh-CN" altLang="en-US" sz="3600" b="1" i="0" dirty="0">
              <a:solidFill>
                <a:srgbClr val="1A1A1A"/>
              </a:solidFill>
              <a:effectLst/>
              <a:latin typeface="Helvetica Neue"/>
            </a:endParaRPr>
          </a:p>
        </p:txBody>
      </p:sp>
      <p:pic>
        <p:nvPicPr>
          <p:cNvPr id="5" name="图片 4"/>
          <p:cNvPicPr>
            <a:picLocks noChangeAspect="1"/>
          </p:cNvPicPr>
          <p:nvPr/>
        </p:nvPicPr>
        <p:blipFill rotWithShape="1">
          <a:blip r:embed="rId1"/>
          <a:srcRect l="7751" t="43991" r="2727"/>
          <a:stretch>
            <a:fillRect/>
          </a:stretch>
        </p:blipFill>
        <p:spPr>
          <a:xfrm>
            <a:off x="7615623" y="2096138"/>
            <a:ext cx="5139098" cy="2665723"/>
          </a:xfrm>
          <a:prstGeom prst="rect">
            <a:avLst/>
          </a:prstGeom>
        </p:spPr>
      </p:pic>
      <p:sp>
        <p:nvSpPr>
          <p:cNvPr id="12" name="内容占位符 3"/>
          <p:cNvSpPr txBox="1"/>
          <p:nvPr/>
        </p:nvSpPr>
        <p:spPr>
          <a:xfrm>
            <a:off x="7667134" y="5345138"/>
            <a:ext cx="4524866" cy="640099"/>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900" dirty="0">
                <a:solidFill>
                  <a:srgbClr val="1A1A1A"/>
                </a:solidFill>
                <a:latin typeface="Helvetica Neue"/>
              </a:rPr>
              <a:t>纽约医学院的细胞发育学</a:t>
            </a:r>
            <a:r>
              <a:rPr lang="en-US" altLang="zh-CN" sz="900" dirty="0">
                <a:solidFill>
                  <a:srgbClr val="1A1A1A"/>
                </a:solidFill>
                <a:latin typeface="Helvetica Neue"/>
              </a:rPr>
              <a:t>Stuart Newman</a:t>
            </a:r>
            <a:r>
              <a:rPr lang="zh-CN" altLang="en-US" sz="900" dirty="0">
                <a:solidFill>
                  <a:srgbClr val="1A1A1A"/>
                </a:solidFill>
                <a:latin typeface="Helvetica Neue"/>
              </a:rPr>
              <a:t>教授一直是异物种代孕的爱好者，有兴趣可以看看参考文献中他一年前写的一篇畅想。</a:t>
            </a:r>
            <a:r>
              <a:rPr lang="en-US" altLang="zh-CN" sz="900" dirty="0">
                <a:solidFill>
                  <a:srgbClr val="1A1A1A"/>
                </a:solidFill>
                <a:latin typeface="Helvetica Neue"/>
                <a:hlinkClick r:id="rId2"/>
              </a:rPr>
              <a:t>Human Babies from CRISPR Pigs</a:t>
            </a:r>
            <a:r>
              <a:rPr lang="en-US" altLang="zh-CN" sz="900" dirty="0">
                <a:solidFill>
                  <a:srgbClr val="1A1A1A"/>
                </a:solidFill>
                <a:latin typeface="Helvetica Neue"/>
              </a:rPr>
              <a:t> by Stuart A. Newman</a:t>
            </a:r>
            <a:endParaRPr lang="zh-CN" altLang="en-US" sz="900" dirty="0">
              <a:solidFill>
                <a:srgbClr val="1A1A1A"/>
              </a:solidFill>
              <a:latin typeface="Helvetica Neue"/>
            </a:endParaRPr>
          </a:p>
          <a:p>
            <a:r>
              <a:rPr lang="en-US" altLang="zh-CN" sz="900" dirty="0">
                <a:solidFill>
                  <a:srgbClr val="1A1A1A"/>
                </a:solidFill>
                <a:latin typeface="Helvetica Neue"/>
              </a:rPr>
              <a:t>Chen, D. Y. (2002). "Interspecies implantation and mitochondria fate of panda-rabbit cloned embryos". Biology of Reproduction. 67 (2): 637–642.</a:t>
            </a:r>
            <a:endParaRPr lang="en-US" altLang="zh-CN" sz="900" dirty="0">
              <a:solidFill>
                <a:srgbClr val="1A1A1A"/>
              </a:solidFill>
              <a:latin typeface="Helvetica Neue"/>
            </a:endParaRPr>
          </a:p>
        </p:txBody>
      </p:sp>
      <p:sp>
        <p:nvSpPr>
          <p:cNvPr id="9" name="标题 2"/>
          <p:cNvSpPr txBox="1"/>
          <p:nvPr/>
        </p:nvSpPr>
        <p:spPr>
          <a:xfrm>
            <a:off x="220633" y="304683"/>
            <a:ext cx="11750734" cy="583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en-US" altLang="zh-CN" sz="2000" dirty="0">
                <a:solidFill>
                  <a:schemeClr val="accent1">
                    <a:lumMod val="75000"/>
                  </a:schemeClr>
                </a:solidFill>
              </a:rPr>
              <a:t>Advanced research and development of assisted reproductive technology - companion animal surrogacy technology</a:t>
            </a:r>
            <a:endParaRPr lang="en-US" altLang="zh-CN" sz="2000" dirty="0">
              <a:solidFill>
                <a:schemeClr val="accent1">
                  <a:lumMod val="75000"/>
                </a:schemeClr>
              </a:solidFill>
            </a:endParaRPr>
          </a:p>
          <a:p>
            <a:r>
              <a:rPr lang="zh-CN" altLang="en-US" sz="2000" dirty="0">
                <a:solidFill>
                  <a:schemeClr val="accent1">
                    <a:lumMod val="75000"/>
                  </a:schemeClr>
                </a:solidFill>
              </a:rPr>
              <a:t>辅助生殖技术研发前沿</a:t>
            </a:r>
            <a:r>
              <a:rPr lang="en-US" altLang="zh-CN" sz="2000" dirty="0">
                <a:solidFill>
                  <a:schemeClr val="accent1">
                    <a:lumMod val="75000"/>
                  </a:schemeClr>
                </a:solidFill>
              </a:rPr>
              <a:t>-</a:t>
            </a:r>
            <a:r>
              <a:rPr lang="zh-CN" altLang="en-US" sz="2000" dirty="0">
                <a:solidFill>
                  <a:schemeClr val="accent1">
                    <a:lumMod val="75000"/>
                  </a:schemeClr>
                </a:solidFill>
              </a:rPr>
              <a:t>伴侣动物代孕技术</a:t>
            </a:r>
            <a:endParaRPr lang="zh-CN" altLang="en-US" sz="2000" dirty="0">
              <a:solidFill>
                <a:schemeClr val="accent1">
                  <a:lumMod val="7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4"/>
          </p:nvPr>
        </p:nvPicPr>
        <p:blipFill>
          <a:blip r:embed="rId1"/>
          <a:srcRect l="14960" r="14960"/>
          <a:stretch>
            <a:fillRect/>
          </a:stretch>
        </p:blipFill>
        <p:spPr>
          <a:xfrm>
            <a:off x="4041786" y="1214889"/>
            <a:ext cx="8241654" cy="6078800"/>
          </a:xfrm>
          <a:prstGeom prst="rect">
            <a:avLst/>
          </a:prstGeom>
        </p:spPr>
      </p:pic>
      <p:pic>
        <p:nvPicPr>
          <p:cNvPr id="6" name="图片占位符 4" descr="一位女士走在开有粉色花的树下的桥上"/>
          <p:cNvPicPr>
            <a:picLocks noChangeAspect="1"/>
          </p:cNvPicPr>
          <p:nvPr/>
        </p:nvPicPr>
        <p:blipFill rotWithShape="1">
          <a:blip r:embed="rId2"/>
          <a:srcRect/>
          <a:stretch>
            <a:fillRect/>
          </a:stretch>
        </p:blipFill>
        <p:spPr>
          <a:xfrm>
            <a:off x="-102141" y="-479394"/>
            <a:ext cx="6078367" cy="4483223"/>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pic>
      <p:sp>
        <p:nvSpPr>
          <p:cNvPr id="16" name="标题 10"/>
          <p:cNvSpPr txBox="1"/>
          <p:nvPr/>
        </p:nvSpPr>
        <p:spPr>
          <a:xfrm>
            <a:off x="6873270" y="2845435"/>
            <a:ext cx="4513126" cy="58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150" baseline="0">
                <a:solidFill>
                  <a:schemeClr val="accent1"/>
                </a:solidFill>
                <a:latin typeface="Microsoft YaHei UI" panose="020B0503020204020204" pitchFamily="34" charset="-122"/>
                <a:ea typeface="Microsoft YaHei UI" panose="020B0503020204020204" pitchFamily="34" charset="-122"/>
                <a:cs typeface="+mj-cs"/>
              </a:defRPr>
            </a:lvl1pPr>
          </a:lstStyle>
          <a:p>
            <a:r>
              <a:rPr lang="en-US" altLang="zh-CN" sz="1800" dirty="0"/>
              <a:t>Thanks</a:t>
            </a:r>
            <a:r>
              <a:rPr lang="zh-CN" altLang="en-US" sz="1800" dirty="0"/>
              <a:t>！</a:t>
            </a:r>
            <a:br>
              <a:rPr lang="en-US" altLang="zh-CN" sz="1400" dirty="0">
                <a:latin typeface="Segoe UI Web (West European)"/>
              </a:rPr>
            </a:br>
            <a:r>
              <a:rPr lang="en-US" altLang="zh-CN" sz="1800" dirty="0"/>
              <a:t> </a:t>
            </a:r>
            <a:endParaRPr lang="zh-CN" alt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
        <p:nvSpPr>
          <p:cNvPr id="9" name="文本框 8"/>
          <p:cNvSpPr txBox="1"/>
          <p:nvPr/>
        </p:nvSpPr>
        <p:spPr>
          <a:xfrm>
            <a:off x="1635853" y="419450"/>
            <a:ext cx="184731" cy="369332"/>
          </a:xfrm>
          <a:prstGeom prst="rect">
            <a:avLst/>
          </a:prstGeom>
          <a:noFill/>
        </p:spPr>
        <p:txBody>
          <a:bodyPr wrap="none" rtlCol="0">
            <a:spAutoFit/>
          </a:bodyPr>
          <a:lstStyle/>
          <a:p>
            <a:endParaRPr lang="zh-CN" altLang="en-US"/>
          </a:p>
        </p:txBody>
      </p:sp>
      <p:sp>
        <p:nvSpPr>
          <p:cNvPr id="3" name="文本框 2"/>
          <p:cNvSpPr txBox="1"/>
          <p:nvPr/>
        </p:nvSpPr>
        <p:spPr>
          <a:xfrm>
            <a:off x="520117" y="1225689"/>
            <a:ext cx="8355435" cy="7294305"/>
          </a:xfrm>
          <a:prstGeom prst="rect">
            <a:avLst/>
          </a:prstGeom>
          <a:noFill/>
        </p:spPr>
        <p:txBody>
          <a:bodyPr wrap="square" rtlCol="0">
            <a:spAutoFit/>
          </a:bodyPr>
          <a:lstStyle/>
          <a:p>
            <a:r>
              <a:rPr lang="zh-CN" altLang="en-US" dirty="0"/>
              <a:t>流程  </a:t>
            </a:r>
            <a:endParaRPr lang="en-US" altLang="zh-CN" dirty="0"/>
          </a:p>
          <a:p>
            <a:endParaRPr lang="en-US" altLang="zh-CN" dirty="0"/>
          </a:p>
          <a:p>
            <a:r>
              <a:rPr lang="en-US" altLang="zh-CN" dirty="0"/>
              <a:t>1.</a:t>
            </a:r>
            <a:r>
              <a:rPr lang="zh-CN" altLang="en-US" dirty="0"/>
              <a:t>成员通过在自然界取样，送样品合法的第三方检测机构得到了真实与客观的数据</a:t>
            </a:r>
            <a:r>
              <a:rPr lang="en-US" altLang="zh-CN" dirty="0"/>
              <a:t>---</a:t>
            </a:r>
            <a:r>
              <a:rPr lang="zh-CN" altLang="en-US" dirty="0"/>
              <a:t>如环境监测数据，自然的水体、土壤微生物宏基因组测序数据。</a:t>
            </a:r>
            <a:endParaRPr lang="en-US" altLang="zh-CN" dirty="0"/>
          </a:p>
          <a:p>
            <a:endParaRPr lang="en-US" altLang="zh-CN" dirty="0"/>
          </a:p>
          <a:p>
            <a:r>
              <a:rPr lang="en-US" altLang="zh-CN" dirty="0"/>
              <a:t>2.</a:t>
            </a:r>
            <a:r>
              <a:rPr lang="zh-CN" altLang="en-US" dirty="0"/>
              <a:t>成员上传数据</a:t>
            </a:r>
            <a:r>
              <a:rPr lang="en-US" altLang="zh-CN" dirty="0"/>
              <a:t>---</a:t>
            </a:r>
            <a:r>
              <a:rPr lang="zh-CN" altLang="en-US" dirty="0"/>
              <a:t>如环境监测数据，自然的水体、土壤微生物宏基因组测序数据。。</a:t>
            </a:r>
            <a:endParaRPr lang="en-US" altLang="zh-CN" dirty="0"/>
          </a:p>
          <a:p>
            <a:endParaRPr lang="en-US" altLang="zh-CN" dirty="0"/>
          </a:p>
          <a:p>
            <a:endParaRPr lang="en-US" altLang="zh-CN" dirty="0"/>
          </a:p>
          <a:p>
            <a:r>
              <a:rPr lang="en-US" altLang="zh-CN" dirty="0"/>
              <a:t>3.</a:t>
            </a:r>
            <a:r>
              <a:rPr lang="zh-CN" altLang="en-US" dirty="0"/>
              <a:t>成员对数据进行时间、地点、场景的注解，注解以及公布自己的分析得结果，标注获得数据所需要的价格</a:t>
            </a:r>
            <a:endParaRPr lang="zh-CN" altLang="en-US" dirty="0"/>
          </a:p>
          <a:p>
            <a:endParaRPr lang="en-US" altLang="zh-CN" dirty="0"/>
          </a:p>
          <a:p>
            <a:endParaRPr lang="en-US" altLang="zh-CN" dirty="0"/>
          </a:p>
          <a:p>
            <a:r>
              <a:rPr lang="en-US" altLang="zh-CN" dirty="0"/>
              <a:t>4</a:t>
            </a:r>
            <a:r>
              <a:rPr lang="zh-CN" altLang="en-US" dirty="0"/>
              <a:t>，加密送样检测成成员密隐私的信息。</a:t>
            </a:r>
            <a:endParaRPr lang="en-US" altLang="zh-CN" dirty="0"/>
          </a:p>
          <a:p>
            <a:r>
              <a:rPr lang="en-US" altLang="zh-CN" dirty="0"/>
              <a:t>      </a:t>
            </a:r>
            <a:r>
              <a:rPr lang="zh-CN" altLang="en-US" dirty="0"/>
              <a:t>有条件的加密样品标签的信息</a:t>
            </a:r>
            <a:endParaRPr lang="en-US" altLang="zh-CN" dirty="0"/>
          </a:p>
          <a:p>
            <a:endParaRPr lang="en-US" altLang="zh-CN" dirty="0"/>
          </a:p>
          <a:p>
            <a:r>
              <a:rPr lang="en-US" altLang="zh-CN" dirty="0"/>
              <a:t>5.</a:t>
            </a:r>
            <a:r>
              <a:rPr lang="zh-CN" altLang="en-US" dirty="0"/>
              <a:t>数据的买家，（可以是机构，及个人，也可以是社区的其他的那个成员），依据注解找到自己感兴趣的数据，获取去除了隐私部分的信息，分析及利用数据得到有价值的收益。注解及公布愿意公开的收益数值及成果</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011042" y="5904571"/>
            <a:ext cx="9903066" cy="1220470"/>
          </a:xfrm>
        </p:spPr>
        <p:txBody>
          <a:bodyPr rtlCol="0">
            <a:noAutofit/>
          </a:bodyPr>
          <a:lstStyle/>
          <a:p>
            <a:pPr rtl="0"/>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案例</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1.</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生态环境数据构建、共享及利用</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个人、团体、研究机构及资助团体对接</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一村庄的个体上传一区域的水体生物宏基因组数据，含微生物、群落信息。注解位置，海拔、经度纬度，周围的地理的状况     相关的数据，如图片，水体附近村庄的     </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
        <p:nvSpPr>
          <p:cNvPr id="3" name="流程图: 可选过程 2"/>
          <p:cNvSpPr/>
          <p:nvPr/>
        </p:nvSpPr>
        <p:spPr>
          <a:xfrm>
            <a:off x="4466555" y="1176220"/>
            <a:ext cx="2008262" cy="166643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上传数据包</a:t>
            </a:r>
            <a:endParaRPr lang="zh-CN" altLang="en-US" dirty="0"/>
          </a:p>
        </p:txBody>
      </p:sp>
      <p:sp>
        <p:nvSpPr>
          <p:cNvPr id="6" name="爆炸形: 14 pt  5"/>
          <p:cNvSpPr/>
          <p:nvPr/>
        </p:nvSpPr>
        <p:spPr>
          <a:xfrm>
            <a:off x="8399157" y="1302860"/>
            <a:ext cx="2008261" cy="1565502"/>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注释数据包</a:t>
            </a:r>
            <a:endParaRPr lang="zh-CN" altLang="en-US" dirty="0"/>
          </a:p>
        </p:txBody>
      </p:sp>
      <p:sp>
        <p:nvSpPr>
          <p:cNvPr id="7" name="流程图: 可选过程 6"/>
          <p:cNvSpPr/>
          <p:nvPr/>
        </p:nvSpPr>
        <p:spPr>
          <a:xfrm>
            <a:off x="4429554" y="4349776"/>
            <a:ext cx="2281727" cy="1768980"/>
          </a:xfrm>
          <a:prstGeom prst="flowChartAlternateProcess">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50000"/>
                    <a:lumOff val="50000"/>
                  </a:schemeClr>
                </a:solidFill>
              </a:rPr>
              <a:t>商业的那个用户获取去除隐私标记的数据包</a:t>
            </a:r>
            <a:endParaRPr lang="zh-CN" altLang="en-US" dirty="0">
              <a:solidFill>
                <a:schemeClr val="tx1">
                  <a:lumMod val="50000"/>
                  <a:lumOff val="50000"/>
                </a:schemeClr>
              </a:solidFill>
            </a:endParaRPr>
          </a:p>
        </p:txBody>
      </p:sp>
      <p:sp>
        <p:nvSpPr>
          <p:cNvPr id="8" name="流程图: 接点 7"/>
          <p:cNvSpPr/>
          <p:nvPr/>
        </p:nvSpPr>
        <p:spPr>
          <a:xfrm>
            <a:off x="4289389" y="2973194"/>
            <a:ext cx="2757163" cy="111235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用户的隐私数据加密处理</a:t>
            </a:r>
            <a:endParaRPr lang="zh-CN" altLang="en-US" dirty="0"/>
          </a:p>
        </p:txBody>
      </p:sp>
      <p:sp>
        <p:nvSpPr>
          <p:cNvPr id="9" name="流程图: 接点 8"/>
          <p:cNvSpPr/>
          <p:nvPr/>
        </p:nvSpPr>
        <p:spPr>
          <a:xfrm>
            <a:off x="6961908" y="4305435"/>
            <a:ext cx="1805587" cy="1717705"/>
          </a:xfrm>
          <a:prstGeom prst="flowChartConnecto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rPr>
              <a:t>商业的用户用自己的分析系统对数据进行再次的挖掘</a:t>
            </a:r>
            <a:endParaRPr lang="zh-CN" altLang="en-US" dirty="0">
              <a:solidFill>
                <a:schemeClr val="tx1">
                  <a:lumMod val="65000"/>
                  <a:lumOff val="35000"/>
                </a:schemeClr>
              </a:solidFill>
            </a:endParaRPr>
          </a:p>
        </p:txBody>
      </p:sp>
      <p:sp>
        <p:nvSpPr>
          <p:cNvPr id="10" name="爆炸形: 14 pt  9"/>
          <p:cNvSpPr/>
          <p:nvPr/>
        </p:nvSpPr>
        <p:spPr>
          <a:xfrm>
            <a:off x="9018122" y="4276890"/>
            <a:ext cx="2162835" cy="1746250"/>
          </a:xfrm>
          <a:prstGeom prst="irregularSeal2">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lumMod val="65000"/>
                    <a:lumOff val="35000"/>
                  </a:schemeClr>
                </a:solidFill>
              </a:rPr>
              <a:t>商业的用户发布新的注释</a:t>
            </a:r>
            <a:endParaRPr lang="zh-CN" altLang="en-US" sz="1100" dirty="0">
              <a:solidFill>
                <a:schemeClr val="tx1">
                  <a:lumMod val="65000"/>
                  <a:lumOff val="35000"/>
                </a:schemeClr>
              </a:solidFill>
            </a:endParaRPr>
          </a:p>
        </p:txBody>
      </p:sp>
      <p:sp>
        <p:nvSpPr>
          <p:cNvPr id="11" name="文本框 10"/>
          <p:cNvSpPr txBox="1"/>
          <p:nvPr/>
        </p:nvSpPr>
        <p:spPr>
          <a:xfrm>
            <a:off x="578894" y="1610392"/>
            <a:ext cx="744737" cy="923330"/>
          </a:xfrm>
          <a:prstGeom prst="rect">
            <a:avLst/>
          </a:prstGeom>
          <a:noFill/>
          <a:ln>
            <a:solidFill>
              <a:schemeClr val="tx1"/>
            </a:solidFill>
            <a:prstDash val="sysDot"/>
          </a:ln>
        </p:spPr>
        <p:txBody>
          <a:bodyPr wrap="square" rtlCol="0">
            <a:spAutoFit/>
          </a:bodyPr>
          <a:lstStyle/>
          <a:p>
            <a:r>
              <a:rPr lang="zh-CN" altLang="en-US" dirty="0"/>
              <a:t>数据所有人</a:t>
            </a:r>
            <a:endParaRPr lang="zh-CN" altLang="en-US" dirty="0"/>
          </a:p>
        </p:txBody>
      </p:sp>
      <p:sp>
        <p:nvSpPr>
          <p:cNvPr id="12" name="文本框 11"/>
          <p:cNvSpPr txBox="1"/>
          <p:nvPr/>
        </p:nvSpPr>
        <p:spPr>
          <a:xfrm>
            <a:off x="1784582" y="1830095"/>
            <a:ext cx="2504807" cy="1200329"/>
          </a:xfrm>
          <a:prstGeom prst="rect">
            <a:avLst/>
          </a:prstGeom>
          <a:noFill/>
          <a:ln>
            <a:noFill/>
            <a:prstDash val="sysDot"/>
          </a:ln>
        </p:spPr>
        <p:txBody>
          <a:bodyPr wrap="square" rtlCol="0">
            <a:spAutoFit/>
          </a:bodyPr>
          <a:lstStyle/>
          <a:p>
            <a:r>
              <a:rPr lang="zh-CN" altLang="en-US" sz="1300" dirty="0"/>
              <a:t>数据所有人取样送法定第三方机构检测获得环境数据（如土壤的成分检测、土壤微生物宏</a:t>
            </a:r>
            <a:r>
              <a:rPr lang="zh-CN" altLang="en-US" sz="14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其它</a:t>
            </a:r>
            <a:r>
              <a:rPr lang="zh-CN" altLang="en-US" sz="1400" kern="100" dirty="0">
                <a:solidFill>
                  <a:srgbClr val="002060"/>
                </a:solidFill>
                <a:latin typeface="宋体" panose="02010600030101010101" pitchFamily="2" charset="-122"/>
                <a:ea typeface="宋体" panose="02010600030101010101" pitchFamily="2" charset="-122"/>
                <a:cs typeface="宋体" panose="02010600030101010101" pitchFamily="2" charset="-122"/>
              </a:rPr>
              <a:t>的机构调用及研究这一些的信息</a:t>
            </a:r>
            <a:r>
              <a:rPr lang="zh-CN" altLang="en-US" sz="1300" dirty="0"/>
              <a:t>基因组测序的数据</a:t>
            </a:r>
            <a:r>
              <a:rPr lang="zh-CN" altLang="en-US" dirty="0"/>
              <a:t>）</a:t>
            </a:r>
            <a:endParaRPr lang="zh-CN" altLang="en-US" dirty="0"/>
          </a:p>
        </p:txBody>
      </p:sp>
      <p:sp>
        <p:nvSpPr>
          <p:cNvPr id="13" name="文本框 12"/>
          <p:cNvSpPr txBox="1"/>
          <p:nvPr/>
        </p:nvSpPr>
        <p:spPr>
          <a:xfrm>
            <a:off x="53614" y="4674489"/>
            <a:ext cx="2059107" cy="923330"/>
          </a:xfrm>
          <a:prstGeom prst="rect">
            <a:avLst/>
          </a:prstGeom>
          <a:noFill/>
          <a:ln>
            <a:solidFill>
              <a:schemeClr val="tx1"/>
            </a:solidFill>
            <a:prstDash val="sysDot"/>
          </a:ln>
        </p:spPr>
        <p:txBody>
          <a:bodyPr wrap="square" rtlCol="0">
            <a:spAutoFit/>
          </a:bodyPr>
          <a:lstStyle/>
          <a:p>
            <a:r>
              <a:rPr lang="zh-CN" altLang="en-US" dirty="0"/>
              <a:t>数据的购买人</a:t>
            </a:r>
            <a:r>
              <a:rPr lang="en-US" altLang="zh-CN" dirty="0"/>
              <a:t>--</a:t>
            </a:r>
            <a:r>
              <a:rPr lang="zh-CN" altLang="en-US" dirty="0"/>
              <a:t>商业的那个用户、个人、组织</a:t>
            </a:r>
            <a:endParaRPr lang="zh-CN" altLang="en-US" dirty="0"/>
          </a:p>
        </p:txBody>
      </p:sp>
      <p:sp>
        <p:nvSpPr>
          <p:cNvPr id="14" name="文本框 13"/>
          <p:cNvSpPr txBox="1"/>
          <p:nvPr/>
        </p:nvSpPr>
        <p:spPr>
          <a:xfrm>
            <a:off x="175122" y="6298733"/>
            <a:ext cx="5723726" cy="646331"/>
          </a:xfrm>
          <a:prstGeom prst="rect">
            <a:avLst/>
          </a:prstGeom>
          <a:noFill/>
        </p:spPr>
        <p:txBody>
          <a:bodyPr wrap="square" rtlCol="0">
            <a:spAutoFit/>
          </a:bodyPr>
          <a:lstStyle/>
          <a:p>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其它</a:t>
            </a:r>
            <a:r>
              <a:rPr lang="zh-CN" altLang="en-US" sz="1800" kern="100" dirty="0">
                <a:solidFill>
                  <a:srgbClr val="002060"/>
                </a:solidFill>
                <a:latin typeface="宋体" panose="02010600030101010101" pitchFamily="2" charset="-122"/>
                <a:ea typeface="宋体" panose="02010600030101010101" pitchFamily="2" charset="-122"/>
                <a:cs typeface="宋体" panose="02010600030101010101" pitchFamily="2" charset="-122"/>
              </a:rPr>
              <a:t>的机构购买调用及研究这一些的信息，处理后，利用信息获得商业的利益及价值</a:t>
            </a:r>
            <a:endParaRPr lang="zh-CN" altLang="en-US" dirty="0"/>
          </a:p>
        </p:txBody>
      </p:sp>
      <p:cxnSp>
        <p:nvCxnSpPr>
          <p:cNvPr id="16" name="直接箭头连接符 15"/>
          <p:cNvCxnSpPr>
            <a:stCxn id="11" idx="3"/>
          </p:cNvCxnSpPr>
          <p:nvPr/>
        </p:nvCxnSpPr>
        <p:spPr>
          <a:xfrm>
            <a:off x="1323631" y="2072057"/>
            <a:ext cx="3449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474817" y="2004883"/>
            <a:ext cx="1805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619976" y="2842650"/>
            <a:ext cx="0" cy="1581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9797143" y="2004883"/>
            <a:ext cx="914400" cy="18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935228" y="1772957"/>
            <a:ext cx="1040872" cy="923330"/>
          </a:xfrm>
          <a:prstGeom prst="rect">
            <a:avLst/>
          </a:prstGeom>
          <a:noFill/>
        </p:spPr>
        <p:txBody>
          <a:bodyPr wrap="square">
            <a:spAutoFit/>
          </a:bodyPr>
          <a:lstStyle/>
          <a:p>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对外发布数据索引</a:t>
            </a:r>
            <a:endParaRPr lang="zh-CN" altLang="en-US" dirty="0"/>
          </a:p>
        </p:txBody>
      </p:sp>
      <p:sp>
        <p:nvSpPr>
          <p:cNvPr id="30" name="文本框 29"/>
          <p:cNvSpPr txBox="1"/>
          <p:nvPr/>
        </p:nvSpPr>
        <p:spPr>
          <a:xfrm>
            <a:off x="2650910" y="5286714"/>
            <a:ext cx="1423887" cy="692497"/>
          </a:xfrm>
          <a:prstGeom prst="rect">
            <a:avLst/>
          </a:prstGeom>
          <a:noFill/>
        </p:spPr>
        <p:txBody>
          <a:bodyPr wrap="square">
            <a:spAutoFit/>
          </a:bodyPr>
          <a:lstStyle/>
          <a:p>
            <a:r>
              <a:rPr lang="zh-CN" altLang="en-US" sz="1300" dirty="0"/>
              <a:t>依据数据的索引找到所需的信息地址和路径</a:t>
            </a:r>
            <a:endParaRPr lang="zh-CN" altLang="en-US" sz="1300" dirty="0"/>
          </a:p>
        </p:txBody>
      </p:sp>
      <p:sp>
        <p:nvSpPr>
          <p:cNvPr id="31" name="文本框 30"/>
          <p:cNvSpPr txBox="1"/>
          <p:nvPr/>
        </p:nvSpPr>
        <p:spPr>
          <a:xfrm>
            <a:off x="2650911" y="4669476"/>
            <a:ext cx="1423887" cy="292388"/>
          </a:xfrm>
          <a:prstGeom prst="rect">
            <a:avLst/>
          </a:prstGeom>
          <a:noFill/>
        </p:spPr>
        <p:txBody>
          <a:bodyPr wrap="square">
            <a:spAutoFit/>
          </a:bodyPr>
          <a:lstStyle/>
          <a:p>
            <a:r>
              <a:rPr lang="zh-CN" altLang="en-US" sz="1300" dirty="0"/>
              <a:t>付费购买数据</a:t>
            </a:r>
            <a:endParaRPr lang="zh-CN" altLang="en-US" sz="1300" dirty="0"/>
          </a:p>
        </p:txBody>
      </p:sp>
      <p:cxnSp>
        <p:nvCxnSpPr>
          <p:cNvPr id="33" name="连接符: 肘形 32"/>
          <p:cNvCxnSpPr/>
          <p:nvPr/>
        </p:nvCxnSpPr>
        <p:spPr>
          <a:xfrm rot="16200000" flipV="1">
            <a:off x="977999" y="2893134"/>
            <a:ext cx="2379613" cy="17578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2112721" y="5171191"/>
            <a:ext cx="2176668" cy="2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6711281" y="5266697"/>
            <a:ext cx="250627" cy="17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767495" y="5234266"/>
            <a:ext cx="51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p:cNvCxnSpPr/>
          <p:nvPr/>
        </p:nvCxnSpPr>
        <p:spPr>
          <a:xfrm rot="16200000" flipH="1">
            <a:off x="7874371" y="6004422"/>
            <a:ext cx="589954" cy="4308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7648685" y="6394775"/>
            <a:ext cx="2237620" cy="492443"/>
          </a:xfrm>
          <a:prstGeom prst="rect">
            <a:avLst/>
          </a:prstGeom>
          <a:noFill/>
        </p:spPr>
        <p:txBody>
          <a:bodyPr wrap="square">
            <a:spAutoFit/>
          </a:bodyPr>
          <a:lstStyle/>
          <a:p>
            <a:r>
              <a:rPr lang="zh-CN" altLang="en-US" sz="1300" dirty="0"/>
              <a:t>依据数据分析结果，指导决策，产生商业的收益</a:t>
            </a:r>
            <a:endParaRPr lang="zh-CN" altLang="en-US" sz="1300" dirty="0"/>
          </a:p>
        </p:txBody>
      </p:sp>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77505" y="2198824"/>
            <a:ext cx="12569505" cy="4134864"/>
          </a:xfrm>
        </p:spPr>
        <p:txBody>
          <a:bodyPr rtlCol="0">
            <a:noAutofit/>
          </a:bodyPr>
          <a:lstStyle/>
          <a:p>
            <a:pPr rtl="0"/>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案例</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1. NOVA RIVER WEB3.0 ECOLOGY and environmental protection DATA COMMUNITY</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 blockchain social platform that that can construct share and trade ecology </a:t>
            </a:r>
            <a:r>
              <a:rPr lang="en-US" altLang="zh-CN" sz="1800" kern="100" dirty="0" err="1">
                <a:solidFill>
                  <a:srgbClr val="002060"/>
                </a:solidFill>
                <a:effectLst/>
                <a:latin typeface="宋体" panose="02010600030101010101" pitchFamily="2" charset="-122"/>
                <a:ea typeface="宋体" panose="02010600030101010101" pitchFamily="2" charset="-122"/>
                <a:cs typeface="宋体" panose="02010600030101010101" pitchFamily="2" charset="-122"/>
              </a:rPr>
              <a:t>environmentalprotection</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 data</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provides reproductive health consulting service, </a:t>
            </a:r>
            <a:r>
              <a:rPr lang="en-US" altLang="zh-CN" sz="1800" kern="100" dirty="0" err="1">
                <a:solidFill>
                  <a:srgbClr val="002060"/>
                </a:solidFill>
                <a:effectLst/>
                <a:latin typeface="宋体" panose="02010600030101010101" pitchFamily="2" charset="-122"/>
                <a:ea typeface="宋体" panose="02010600030101010101" pitchFamily="2" charset="-122"/>
                <a:cs typeface="宋体" panose="02010600030101010101" pitchFamily="2" charset="-122"/>
              </a:rPr>
              <a:t>mego</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-gene sequencing services, </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and provide profit benefits from trading genetic data</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32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生态环境数据构建、共享及利用</a:t>
            </a:r>
            <a:r>
              <a:rPr lang="en-US" altLang="zh-CN" sz="32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个人、团体、研究机构及资助团体对接</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副标题 4"/>
          <p:cNvSpPr>
            <a:spLocks noGrp="1"/>
          </p:cNvSpPr>
          <p:nvPr>
            <p:ph type="subTitle" idx="1"/>
          </p:nvPr>
        </p:nvSpPr>
        <p:spPr>
          <a:xfrm>
            <a:off x="4000116" y="5054281"/>
            <a:ext cx="8789234" cy="846381"/>
          </a:xfrm>
        </p:spPr>
        <p:txBody>
          <a:bodyPr rtlCol="0"/>
          <a:lstStyle/>
          <a:p>
            <a:pPr rtl="0"/>
            <a:endParaRPr lang="en-US" dirty="0"/>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85672" y="6922344"/>
            <a:ext cx="5553075" cy="1220470"/>
          </a:xfrm>
        </p:spPr>
        <p:txBody>
          <a:bodyPr rtlCol="0">
            <a:noAutofit/>
          </a:bodyPr>
          <a:lstStyle/>
          <a:p>
            <a:pPr rtl="0"/>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案例</a:t>
            </a: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1.</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NOVA RIVER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sym typeface="+mn-ea"/>
              </a:rPr>
              <a:t>family </a:t>
            </a: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social Blockchain</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Platform-----</a:t>
            </a: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 blockchain social platform that provides reproductive health consulting service, gene sequencing services, </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and provide profit benefits from trading genetic data</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r>
              <a:rPr lang="zh-CN" altLang="en-US"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生态环境数据构建、共享及利用</a:t>
            </a:r>
            <a:r>
              <a:rPr lang="en-US" altLang="zh-CN" sz="36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个人、团体、研究机构及资助团体对接</a:t>
            </a: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副标题 4"/>
          <p:cNvSpPr>
            <a:spLocks noGrp="1"/>
          </p:cNvSpPr>
          <p:nvPr>
            <p:ph type="subTitle" idx="1"/>
          </p:nvPr>
        </p:nvSpPr>
        <p:spPr>
          <a:xfrm>
            <a:off x="4965791" y="1892337"/>
            <a:ext cx="8789234" cy="846381"/>
          </a:xfrm>
        </p:spPr>
        <p:txBody>
          <a:bodyPr rtlCol="0"/>
          <a:lstStyle/>
          <a:p>
            <a:pPr rtl="0"/>
            <a:endParaRPr lang="en-US" dirty="0"/>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85672" y="6922344"/>
            <a:ext cx="5553075" cy="1220470"/>
          </a:xfrm>
        </p:spPr>
        <p:txBody>
          <a:bodyPr rtlCol="0">
            <a:noAutofit/>
          </a:bodyPr>
          <a:lstStyle/>
          <a:p>
            <a:pPr rtl="0"/>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zh-CN" altLang="en-US"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br>
            <a:br>
              <a:rPr lang="en-US" altLang="zh-CN" sz="18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3600" kern="100" dirty="0">
                <a:solidFill>
                  <a:srgbClr val="C0000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br>
              <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br>
            <a:endParaRPr lang="en-US" altLang="zh-CN" sz="2400" kern="1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副标题 4"/>
          <p:cNvSpPr>
            <a:spLocks noGrp="1"/>
          </p:cNvSpPr>
          <p:nvPr>
            <p:ph type="subTitle" idx="1"/>
          </p:nvPr>
        </p:nvSpPr>
        <p:spPr>
          <a:xfrm>
            <a:off x="822121" y="191707"/>
            <a:ext cx="9789301" cy="846381"/>
          </a:xfrm>
        </p:spPr>
        <p:txBody>
          <a:bodyPr rtlCol="0">
            <a:normAutofit fontScale="70000" lnSpcReduction="20000"/>
          </a:bodyPr>
          <a:lstStyle/>
          <a:p>
            <a:pPr rtl="0"/>
            <a:r>
              <a:rPr lang="zh-CN" altLang="en-US" sz="40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生态环境保护社区数据构建、共享及利用</a:t>
            </a:r>
            <a:r>
              <a:rPr lang="en-US" altLang="zh-CN" sz="4000" kern="100" dirty="0">
                <a:solidFill>
                  <a:srgbClr val="00206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2000" kern="100" dirty="0">
                <a:solidFill>
                  <a:srgbClr val="7030A0"/>
                </a:solidFill>
                <a:effectLst/>
                <a:latin typeface="宋体" panose="02010600030101010101" pitchFamily="2" charset="-122"/>
                <a:ea typeface="宋体" panose="02010600030101010101" pitchFamily="2" charset="-122"/>
                <a:cs typeface="宋体" panose="02010600030101010101" pitchFamily="2" charset="-122"/>
              </a:rPr>
              <a:t>个人、团体、研究机构</a:t>
            </a:r>
            <a:endParaRPr lang="en-US" altLang="zh-CN" sz="2000" kern="100" dirty="0">
              <a:solidFill>
                <a:srgbClr val="7030A0"/>
              </a:solidFill>
              <a:effectLst/>
              <a:latin typeface="宋体" panose="02010600030101010101" pitchFamily="2" charset="-122"/>
              <a:ea typeface="宋体" panose="02010600030101010101" pitchFamily="2" charset="-122"/>
              <a:cs typeface="宋体" panose="02010600030101010101" pitchFamily="2" charset="-122"/>
            </a:endParaRPr>
          </a:p>
          <a:p>
            <a:pPr rtl="0"/>
            <a:r>
              <a:rPr lang="zh-CN" altLang="en-US" sz="2000" kern="100" dirty="0">
                <a:solidFill>
                  <a:srgbClr val="7030A0"/>
                </a:solidFill>
                <a:effectLst/>
                <a:latin typeface="宋体" panose="02010600030101010101" pitchFamily="2" charset="-122"/>
                <a:ea typeface="宋体" panose="02010600030101010101" pitchFamily="2" charset="-122"/>
                <a:cs typeface="宋体" panose="02010600030101010101" pitchFamily="2" charset="-122"/>
              </a:rPr>
              <a:t>共享环境数据； 与解决环境问题的风险投资机构、社会企业及资助团体对接</a:t>
            </a:r>
            <a:br>
              <a:rPr lang="en-US" altLang="zh-CN" sz="2000" kern="100" dirty="0">
                <a:solidFill>
                  <a:srgbClr val="7030A0"/>
                </a:solidFill>
                <a:effectLst/>
                <a:latin typeface="宋体" panose="02010600030101010101" pitchFamily="2" charset="-122"/>
                <a:ea typeface="宋体" panose="02010600030101010101" pitchFamily="2" charset="-122"/>
                <a:cs typeface="宋体" panose="02010600030101010101" pitchFamily="2" charset="-122"/>
              </a:rPr>
            </a:br>
            <a:endParaRPr lang="en-US" dirty="0">
              <a:solidFill>
                <a:srgbClr val="7030A0"/>
              </a:solidFill>
            </a:endParaRPr>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488738" y="6154738"/>
            <a:ext cx="487362" cy="487362"/>
          </a:xfrm>
          <a:prstGeom prst="rect">
            <a:avLst/>
          </a:prstGeom>
        </p:spPr>
      </p:pic>
      <p:pic>
        <p:nvPicPr>
          <p:cNvPr id="7" name="图片 6" descr="MAIN201212141456000289113121287"/>
          <p:cNvPicPr>
            <a:picLocks noChangeAspect="1"/>
          </p:cNvPicPr>
          <p:nvPr/>
        </p:nvPicPr>
        <p:blipFill>
          <a:blip r:embed="rId4"/>
          <a:stretch>
            <a:fillRect/>
          </a:stretch>
        </p:blipFill>
        <p:spPr>
          <a:xfrm>
            <a:off x="9141961" y="855488"/>
            <a:ext cx="3183468" cy="2158237"/>
          </a:xfrm>
          <a:prstGeom prst="rect">
            <a:avLst/>
          </a:prstGeom>
          <a:noFill/>
          <a:ln w="9525">
            <a:noFill/>
          </a:ln>
        </p:spPr>
      </p:pic>
      <p:pic>
        <p:nvPicPr>
          <p:cNvPr id="8" name="图片 7" descr="201112836345377"/>
          <p:cNvPicPr>
            <a:picLocks noChangeAspect="1"/>
          </p:cNvPicPr>
          <p:nvPr/>
        </p:nvPicPr>
        <p:blipFill>
          <a:blip r:embed="rId5"/>
          <a:stretch>
            <a:fillRect/>
          </a:stretch>
        </p:blipFill>
        <p:spPr>
          <a:xfrm>
            <a:off x="6848371" y="843809"/>
            <a:ext cx="2293590" cy="2169916"/>
          </a:xfrm>
          <a:prstGeom prst="rect">
            <a:avLst/>
          </a:prstGeom>
          <a:noFill/>
          <a:ln w="9525">
            <a:noFill/>
          </a:ln>
        </p:spPr>
      </p:pic>
      <p:pic>
        <p:nvPicPr>
          <p:cNvPr id="9" name="图片 8" descr="U5170P1DT20110127140553"/>
          <p:cNvPicPr>
            <a:picLocks noChangeAspect="1"/>
          </p:cNvPicPr>
          <p:nvPr/>
        </p:nvPicPr>
        <p:blipFill>
          <a:blip r:embed="rId6"/>
          <a:stretch>
            <a:fillRect/>
          </a:stretch>
        </p:blipFill>
        <p:spPr>
          <a:xfrm>
            <a:off x="8916797" y="3102150"/>
            <a:ext cx="3275203" cy="2153901"/>
          </a:xfrm>
          <a:prstGeom prst="rect">
            <a:avLst/>
          </a:prstGeom>
          <a:noFill/>
          <a:ln w="9525">
            <a:noFill/>
          </a:ln>
        </p:spPr>
      </p:pic>
      <p:sp>
        <p:nvSpPr>
          <p:cNvPr id="11" name="文本框 10"/>
          <p:cNvSpPr txBox="1"/>
          <p:nvPr/>
        </p:nvSpPr>
        <p:spPr>
          <a:xfrm>
            <a:off x="-16745" y="970739"/>
            <a:ext cx="6887910" cy="5909310"/>
          </a:xfrm>
          <a:prstGeom prst="rect">
            <a:avLst/>
          </a:prstGeom>
          <a:noFill/>
        </p:spPr>
        <p:txBody>
          <a:bodyPr wrap="square">
            <a:spAutoFit/>
          </a:bodyPr>
          <a:lstStyle/>
          <a:p>
            <a:r>
              <a:rPr lang="en-US" altLang="zh-CN" dirty="0"/>
              <a:t>2012</a:t>
            </a:r>
            <a:r>
              <a:rPr lang="zh-CN" altLang="en-US" dirty="0"/>
              <a:t>年</a:t>
            </a:r>
            <a:endParaRPr lang="en-US" altLang="zh-CN" dirty="0"/>
          </a:p>
          <a:p>
            <a:r>
              <a:rPr lang="zh-CN" altLang="en-US" dirty="0"/>
              <a:t>让候鸟飞”的后期推进。</a:t>
            </a:r>
            <a:endParaRPr lang="zh-CN" altLang="en-US" dirty="0"/>
          </a:p>
          <a:p>
            <a:r>
              <a:rPr lang="zh-CN" altLang="en-US" dirty="0"/>
              <a:t>“绿色选择联盟”向纺织业挺进。</a:t>
            </a:r>
            <a:endParaRPr lang="zh-CN" altLang="en-US" dirty="0"/>
          </a:p>
          <a:p>
            <a:r>
              <a:rPr lang="en-US" altLang="zh-CN" b="1" dirty="0"/>
              <a:t>@</a:t>
            </a:r>
            <a:r>
              <a:rPr lang="zh-CN" altLang="en-US" b="1" dirty="0"/>
              <a:t>中国河流杨勇  力阻攀枝花炭黑项目。</a:t>
            </a:r>
            <a:endParaRPr lang="zh-CN" altLang="en-US" b="1" dirty="0"/>
          </a:p>
          <a:p>
            <a:r>
              <a:rPr lang="zh-CN" altLang="en-US" b="1" dirty="0"/>
              <a:t>各地环保组织日益吸引当地媒体的注意力</a:t>
            </a:r>
            <a:r>
              <a:rPr lang="en-US" altLang="zh-CN" b="1" dirty="0">
                <a:latin typeface="Arial" panose="020B0604020202020204" pitchFamily="34" charset="0"/>
              </a:rPr>
              <a:t>——</a:t>
            </a:r>
            <a:r>
              <a:rPr lang="en-US" altLang="zh-CN" b="1" dirty="0"/>
              <a:t>@</a:t>
            </a:r>
            <a:r>
              <a:rPr lang="zh-CN" altLang="en-US" b="1" dirty="0"/>
              <a:t>江豚徐亚平</a:t>
            </a:r>
            <a:r>
              <a:rPr lang="en-US" altLang="zh-CN" dirty="0"/>
              <a:t>@</a:t>
            </a:r>
            <a:r>
              <a:rPr lang="zh-CN" altLang="en-US" dirty="0"/>
              <a:t>临安陈余千维权</a:t>
            </a:r>
            <a:r>
              <a:rPr lang="en-US" altLang="zh-CN" b="1" dirty="0"/>
              <a:t>@</a:t>
            </a:r>
            <a:r>
              <a:rPr lang="zh-CN" altLang="en-US" b="1" dirty="0"/>
              <a:t>鸟哨在行动</a:t>
            </a:r>
            <a:endParaRPr lang="zh-CN" altLang="en-US" b="1" dirty="0"/>
          </a:p>
          <a:p>
            <a:r>
              <a:rPr lang="zh-CN" altLang="en-US" dirty="0"/>
              <a:t>环境空气监测</a:t>
            </a:r>
            <a:r>
              <a:rPr lang="en-US" altLang="zh-CN" dirty="0">
                <a:latin typeface="Arial" panose="020B0604020202020204" pitchFamily="34" charset="0"/>
              </a:rPr>
              <a:t>——</a:t>
            </a:r>
            <a:r>
              <a:rPr lang="zh-CN" altLang="en-US" dirty="0"/>
              <a:t>民间监测，法律障碍的报道。</a:t>
            </a:r>
            <a:endParaRPr lang="en-US" altLang="zh-CN" dirty="0"/>
          </a:p>
          <a:p>
            <a:endParaRPr lang="en-US" altLang="zh-CN" dirty="0"/>
          </a:p>
          <a:p>
            <a:r>
              <a:rPr lang="zh-CN" altLang="en-US" b="1" dirty="0"/>
              <a:t>刘福堂案例</a:t>
            </a:r>
            <a:r>
              <a:rPr lang="zh-CN" altLang="en-US" dirty="0"/>
              <a:t>。</a:t>
            </a:r>
            <a:endParaRPr lang="en-US" altLang="zh-CN" dirty="0"/>
          </a:p>
          <a:p>
            <a:endParaRPr lang="en-US" altLang="zh-CN" dirty="0"/>
          </a:p>
          <a:p>
            <a:endParaRPr lang="zh-CN" altLang="en-US" dirty="0"/>
          </a:p>
          <a:p>
            <a:endParaRPr lang="en-US" altLang="zh-CN" dirty="0"/>
          </a:p>
          <a:p>
            <a:endParaRPr lang="en-US" altLang="zh-CN" b="1" dirty="0"/>
          </a:p>
          <a:p>
            <a:r>
              <a:rPr lang="zh-CN" altLang="en-US" b="1" dirty="0"/>
              <a:t>江苏海安污染受害者与垃圾焚烧厂博弈。</a:t>
            </a:r>
            <a:endParaRPr lang="zh-CN" altLang="en-US"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3" name="图片 2" descr="呼吁社会关注江苏海安垃圾焚烧厂受害儿童谢永康"/>
          <p:cNvPicPr>
            <a:picLocks noChangeAspect="1"/>
          </p:cNvPicPr>
          <p:nvPr/>
        </p:nvPicPr>
        <p:blipFill>
          <a:blip r:embed="rId7"/>
          <a:stretch>
            <a:fillRect/>
          </a:stretch>
        </p:blipFill>
        <p:spPr>
          <a:xfrm>
            <a:off x="-16745" y="4932254"/>
            <a:ext cx="2601049" cy="1949927"/>
          </a:xfrm>
          <a:prstGeom prst="rect">
            <a:avLst/>
          </a:prstGeom>
          <a:noFill/>
          <a:ln w="9525">
            <a:noFill/>
          </a:ln>
        </p:spPr>
      </p:pic>
      <p:pic>
        <p:nvPicPr>
          <p:cNvPr id="6" name="图片 5" descr="政府来我家谈拆迁现场"/>
          <p:cNvPicPr>
            <a:picLocks noChangeAspect="1"/>
          </p:cNvPicPr>
          <p:nvPr/>
        </p:nvPicPr>
        <p:blipFill>
          <a:blip r:embed="rId8"/>
          <a:stretch>
            <a:fillRect/>
          </a:stretch>
        </p:blipFill>
        <p:spPr>
          <a:xfrm>
            <a:off x="2746472" y="5060949"/>
            <a:ext cx="2425467" cy="1819100"/>
          </a:xfrm>
          <a:prstGeom prst="rect">
            <a:avLst/>
          </a:prstGeom>
          <a:noFill/>
          <a:ln w="9525">
            <a:noFill/>
          </a:ln>
        </p:spPr>
      </p:pic>
      <p:pic>
        <p:nvPicPr>
          <p:cNvPr id="10" name="图片 9" descr="1357633701613"/>
          <p:cNvPicPr>
            <a:picLocks noChangeAspect="1"/>
          </p:cNvPicPr>
          <p:nvPr/>
        </p:nvPicPr>
        <p:blipFill>
          <a:blip r:embed="rId9"/>
          <a:stretch>
            <a:fillRect/>
          </a:stretch>
        </p:blipFill>
        <p:spPr>
          <a:xfrm>
            <a:off x="9565745" y="5290296"/>
            <a:ext cx="2626255" cy="1686056"/>
          </a:xfrm>
          <a:prstGeom prst="rect">
            <a:avLst/>
          </a:prstGeom>
          <a:noFill/>
          <a:ln w="9525">
            <a:noFill/>
          </a:ln>
        </p:spPr>
      </p:pic>
      <p:pic>
        <p:nvPicPr>
          <p:cNvPr id="12" name="图片 11" descr="139702_5684074271ad93a"/>
          <p:cNvPicPr>
            <a:picLocks noChangeAspect="1"/>
          </p:cNvPicPr>
          <p:nvPr/>
        </p:nvPicPr>
        <p:blipFill>
          <a:blip r:embed="rId10"/>
          <a:stretch>
            <a:fillRect/>
          </a:stretch>
        </p:blipFill>
        <p:spPr>
          <a:xfrm>
            <a:off x="6096000" y="3113154"/>
            <a:ext cx="2688901" cy="1819100"/>
          </a:xfrm>
          <a:prstGeom prst="rect">
            <a:avLst/>
          </a:prstGeom>
          <a:noFill/>
          <a:ln w="9525">
            <a:noFill/>
          </a:ln>
        </p:spPr>
      </p:pic>
      <p:pic>
        <p:nvPicPr>
          <p:cNvPr id="13" name="图片 12" descr="1562553_1297294308cuoC"/>
          <p:cNvPicPr>
            <a:picLocks noChangeAspect="1"/>
          </p:cNvPicPr>
          <p:nvPr/>
        </p:nvPicPr>
        <p:blipFill>
          <a:blip r:embed="rId11"/>
          <a:stretch>
            <a:fillRect/>
          </a:stretch>
        </p:blipFill>
        <p:spPr>
          <a:xfrm>
            <a:off x="4287762" y="928444"/>
            <a:ext cx="1693203" cy="1123805"/>
          </a:xfrm>
          <a:prstGeom prst="rect">
            <a:avLst/>
          </a:prstGeom>
          <a:noFill/>
          <a:ln w="9525">
            <a:noFill/>
          </a:ln>
        </p:spPr>
      </p:pic>
      <p:pic>
        <p:nvPicPr>
          <p:cNvPr id="14" name="图片 13" descr="78addf3a93cfcc61c04e8d45955e49e1"/>
          <p:cNvPicPr>
            <a:picLocks noChangeAspect="1"/>
          </p:cNvPicPr>
          <p:nvPr/>
        </p:nvPicPr>
        <p:blipFill>
          <a:blip r:embed="rId12"/>
          <a:stretch>
            <a:fillRect/>
          </a:stretch>
        </p:blipFill>
        <p:spPr>
          <a:xfrm>
            <a:off x="1826568" y="3101618"/>
            <a:ext cx="1020932" cy="1350094"/>
          </a:xfrm>
          <a:prstGeom prst="rect">
            <a:avLst/>
          </a:prstGeom>
          <a:noFill/>
          <a:ln w="9525">
            <a:noFill/>
          </a:ln>
        </p:spPr>
      </p:pic>
      <p:pic>
        <p:nvPicPr>
          <p:cNvPr id="15" name="图片 14" descr="20120208160616a49a0"/>
          <p:cNvPicPr>
            <a:picLocks noChangeAspect="1"/>
          </p:cNvPicPr>
          <p:nvPr/>
        </p:nvPicPr>
        <p:blipFill>
          <a:blip r:embed="rId13"/>
          <a:stretch>
            <a:fillRect/>
          </a:stretch>
        </p:blipFill>
        <p:spPr>
          <a:xfrm>
            <a:off x="2847500" y="3088111"/>
            <a:ext cx="1867865" cy="1349432"/>
          </a:xfrm>
          <a:prstGeom prst="rect">
            <a:avLst/>
          </a:prstGeom>
          <a:noFill/>
          <a:ln w="9525">
            <a:noFill/>
          </a:ln>
        </p:spPr>
      </p:pic>
      <p:pic>
        <p:nvPicPr>
          <p:cNvPr id="16" name="图片 15" descr="u=765108338,2315996977&amp;fm=15&amp;gp=0"/>
          <p:cNvPicPr>
            <a:picLocks noChangeAspect="1"/>
          </p:cNvPicPr>
          <p:nvPr/>
        </p:nvPicPr>
        <p:blipFill>
          <a:blip r:embed="rId14"/>
          <a:stretch>
            <a:fillRect/>
          </a:stretch>
        </p:blipFill>
        <p:spPr>
          <a:xfrm>
            <a:off x="222366" y="3614516"/>
            <a:ext cx="1199510" cy="711019"/>
          </a:xfrm>
          <a:prstGeom prst="rect">
            <a:avLst/>
          </a:prstGeom>
          <a:noFill/>
          <a:ln w="9525">
            <a:noFill/>
          </a:ln>
        </p:spPr>
      </p:pic>
      <p:sp>
        <p:nvSpPr>
          <p:cNvPr id="18" name="文本框 17"/>
          <p:cNvSpPr txBox="1"/>
          <p:nvPr/>
        </p:nvSpPr>
        <p:spPr>
          <a:xfrm>
            <a:off x="5334107" y="6622262"/>
            <a:ext cx="6195270" cy="600164"/>
          </a:xfrm>
          <a:prstGeom prst="rect">
            <a:avLst/>
          </a:prstGeom>
          <a:noFill/>
        </p:spPr>
        <p:txBody>
          <a:bodyPr wrap="square">
            <a:spAutoFit/>
          </a:bodyPr>
          <a:lstStyle/>
          <a:p>
            <a:r>
              <a:rPr lang="zh-CN" altLang="en-US" sz="1500" dirty="0"/>
              <a:t>光明日报  冯永锋  公元</a:t>
            </a:r>
            <a:r>
              <a:rPr lang="en-US" altLang="zh-CN" sz="1500" dirty="0"/>
              <a:t>2012</a:t>
            </a:r>
            <a:r>
              <a:rPr lang="zh-CN" altLang="en-US" sz="1500" dirty="0"/>
              <a:t>年</a:t>
            </a:r>
            <a:br>
              <a:rPr lang="zh-CN" altLang="en-US" dirty="0"/>
            </a:b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p="http://schemas.openxmlformats.org/presentationml/2006/main">
  <p:tag name="KSO_WM_UNIT_PLACING_PICTURE_USER_VIEWPORT" val="{&quot;height&quot;:5610,&quot;width&quot;:8475}"/>
</p:tagLst>
</file>

<file path=ppt/tags/tag2.xml><?xml version="1.0" encoding="utf-8"?>
<p:tagLst xmlns:p="http://schemas.openxmlformats.org/presentationml/2006/main">
  <p:tag name="KSO_WPP_MARK_KEY" val="a3de575a-d374-4223-b5dd-89e1ac89a09f"/>
  <p:tag name="COMMONDATA" val="eyJoZGlkIjoiODc1ZTQxMzNkYTIyOTRkYWJjYWI4MjEwZTBjMzgyND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29569</Words>
  <Application>WPS 演示</Application>
  <PresentationFormat>宽屏</PresentationFormat>
  <Paragraphs>625</Paragraphs>
  <Slides>46</Slides>
  <Notes>25</Notes>
  <HiddenSlides>0</HiddenSlides>
  <MMClips>18</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46</vt:i4>
      </vt:variant>
    </vt:vector>
  </HeadingPairs>
  <TitlesOfParts>
    <vt:vector size="63" baseType="lpstr">
      <vt:lpstr>Arial</vt:lpstr>
      <vt:lpstr>宋体</vt:lpstr>
      <vt:lpstr>Wingdings</vt:lpstr>
      <vt:lpstr>Microsoft YaHei UI</vt:lpstr>
      <vt:lpstr>微软雅黑</vt:lpstr>
      <vt:lpstr>Arial Unicode MS</vt:lpstr>
      <vt:lpstr>等线 Light</vt:lpstr>
      <vt:lpstr>等线</vt:lpstr>
      <vt:lpstr>Segoe UI Web (West European)</vt:lpstr>
      <vt:lpstr>Segoe UI</vt:lpstr>
      <vt:lpstr>-apple-system</vt:lpstr>
      <vt:lpstr>AMGDT</vt:lpstr>
      <vt:lpstr>-apple-system-font</vt:lpstr>
      <vt:lpstr>Calibri</vt:lpstr>
      <vt:lpstr>Songti SC Regular</vt:lpstr>
      <vt:lpstr>Helvetica Neue</vt:lpstr>
      <vt:lpstr>Office 主题​​</vt:lpstr>
      <vt:lpstr> NOVA RIVER WEB3.0 ECOLOGY DATA COMMUNITY   Platform-----  A blockchain social platform that can construct share and trade ecology data   新星河生态数据web3.0社区- 一个可以构建、分享、交易生态数据的社区平台        </vt:lpstr>
      <vt:lpstr>PowerPoint 演示文稿</vt:lpstr>
      <vt:lpstr>PowerPoint 演示文稿</vt:lpstr>
      <vt:lpstr>PowerPoint 演示文稿</vt:lpstr>
      <vt:lpstr>PowerPoint 演示文稿</vt:lpstr>
      <vt:lpstr> 案例1.生态环境数据构建、共享及利用-个人、团体、研究机构及资助团体对接  一村庄的个体上传一区域的水体生物宏基因组数据，含微生物、群落信息。注解位置，海拔、经度纬度，周围的地理的状况     相关的数据，如图片，水体附近村庄的               。            </vt:lpstr>
      <vt:lpstr> 案例1. NOVA RIVER WEB3.0 ECOLOGY and environmental protection DATA COMMUNITY ----------A blockchain social platform that that can construct share and trade ecology environmentalprotection data， provides reproductive health consulting service, mego-gene sequencing services,  and provide profit benefits from trading genetic data  生态环境数据构建、共享及利用-个人、团体、研究机构及资助团体对接              </vt:lpstr>
      <vt:lpstr> 案例1.NOVA RIVER family social Blockchain   Platform-----  A blockchain social platform that provides reproductive health consulting service, gene sequencing services,  and provide profit benefits from trading genetic data  生态环境数据构建、共享及利用-个人、团体、研究机构及资助团体对接        </vt:lpstr>
      <vt:lpstr>             </vt:lpstr>
      <vt:lpstr>2012年环境报道的趋势-，环境报道向民间化推进-光明日报  冯永锋  公元2012年 </vt:lpstr>
      <vt:lpstr>PowerPoint 演示文稿</vt:lpstr>
      <vt:lpstr> 案例1.生态环境数据构建、共享及利用-个人、团体、研究机构及资助团体对接  一村庄的个体采集土壤的样品送第三方机构检测，获得了土壤污染物数据、土壤生物宏基因组数据（如微生物、群落信息） 。注解样品的位置，海拔、经度纬度，水体附近村庄的 ，周围的地理的状况等索引（含图片类注释）对外发布数据索引。待买家的购买           。            </vt:lpstr>
      <vt:lpstr> 案例1.NOVA RIVER family social Blockchain   Platform-----  A blockchain social platform that provides reproductive health consulting service, gene sequencing services,  and provide profit benefits from trading genetic data  生态环境数据构建、共享及利用-个人、团体、研究机构及资助团体对接  一村庄的个体上传一区域的水体生物宏基因组数据，含微生物、群落信息。注解位置，海拔、经度纬度，周围的地理的状况     相关的数据，如图片，水体附近村庄的          其它的机构调用及研究这一些的信息。            </vt:lpstr>
      <vt:lpstr> 案例1.NOVA RIVER family social Blockchain   Platform-----  A blockchain social platform that provides reproductive health consulting service, gene sequencing services,  and provide profit benefits from trading genetic data  生态环境数据构建、共享及利用-个人、团体、研究机构及资助团体对接  一村庄的个体上传一区域的水体生物宏基因组数据，含微生物、群落信息。注解位置，海拔、经度纬度，周围的地理的状况     相关的数据，如图片，水体附近村庄的          其它的机构调用及研究这一些的信息。            </vt:lpstr>
      <vt:lpstr> 案例1.NOVA RIVER family social Blockchain   Platform-----  A blockchain social platform that provides reproductive health consulting service, gene sequencing services,  and provide profit benefits from trading genetic data  生态环境数据构建、共享及利用-个人、团体、研究机构及资助团体对接  一村庄的个体上传一区域的水体生物宏基因组数据，含微生物、群落信息。注解位置，海拔、经度纬度，周围的地理的状况     相关的数据，如图片，水体附近村庄的          其它的机构调用及研究这一些的信息。    村名        </vt:lpstr>
      <vt:lpstr> 案例2.NOVA RIVER family social Blockchain   Platform-----  A blockchain social platform that provides reproductive health consulting service, gene sequencing services,  and provide profit benefits from trading genetic data  新星河家庭社交服务区块链平台-一个可以为会员进行生育健康咨询、基因测序服务、并通过交易基因数据获得收益的区块链社交平台        </vt:lpstr>
      <vt:lpstr>             </vt:lpstr>
      <vt:lpstr> 案例2.新星河家庭社交服务区块链平台-一个可以为会员进行生育健康咨询、基因测序服务、并通过交易基因数据获得收益的区块链社交平台 社区的个体采集个人的细胞第三方机构检测，获得基因测序的数据、社区的个体对合法的购买的精子进行基因的测序，上传数据 。注解样品的年龄，性别、肤色，健康的状况，病史等信息，在平台发布数据注释，作为索买家引数据的线索          。            </vt:lpstr>
      <vt:lpstr>PowerPoint 演示文稿</vt:lpstr>
      <vt:lpstr>2019年中国单身经济行业需求现状及发展前景分析 数亿单身人群将带动新兴市场发展</vt:lpstr>
      <vt:lpstr>Singles are increasing, family structure in china show a trend of singleness, in 2018, China's one-person household accounted for about 16.69%. 单身日益增多，家庭呈现单身化趋势，2018年我国一人户占比约为16.69%。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标题幻灯片 4</vt:lpstr>
      <vt:lpstr>PowerPoint 演示文稿</vt:lpstr>
      <vt:lpstr>provide sequencing services for members of the sperm eggs they use, and build the blockchain platform to store and sell genetic and medical information data of our custom ,ensure the safety and health of members and their descendants.   </vt:lpstr>
      <vt:lpstr>Build bridges between assisted reproductive services companies and blockchain social member families and single clients to help members choose the right assisted reproductive services, invite members to upload all assisted reproductive-related genetic and medical data, and use blockchain data trading platforms to bring data to life and create value 在辅助生育服务公司与区块链社交会员家庭及单身客户间建立桥梁，帮助会员选择适合的辅助生育服务，请会员上传所有的辅助生育相关的基因及医学数据，利用区块链数据交易平台将数据盘活，使数据创造价值</vt:lpstr>
      <vt:lpstr>PowerPoint 演示文稿</vt:lpstr>
      <vt:lpstr>PowerPoint 演示文稿</vt:lpstr>
      <vt:lpstr>PowerPoint 演示文稿</vt:lpstr>
      <vt:lpstr>Associated industry supplier competition pros and cons analysis: gay community BLUED 关联的行业供应商竞品优缺点分析：男同社区BLUED </vt:lpstr>
      <vt:lpstr>Related industry supplier competition pros and cons analysis: love 21century  China 关联的行业供应商竞品优缺点分析：世纪佳缘中国</vt:lpstr>
      <vt:lpstr>PowerPoint 演示文稿</vt:lpstr>
      <vt:lpstr>PowerPoint 演示文稿</vt:lpstr>
      <vt:lpstr>PowerPoint 演示文稿</vt:lpstr>
      <vt:lpstr>新星河家庭社交服务区块链平台-一个可以为会员进行生育健康咨询、基因测序服务、并通过交易基因数据获得收益的区块链社交平台 NOVA RIVER family social Blockchain   Platform-----  A blockchain social platform that provides reproductive health consulting service, gene sequencing services, and provide profit from trading genetic data  NOVA RIVER family social Blockchain   Platform----- - A blockchain social platform that provides reproductive health counseling service, gene sequencing services, and to mediate the searching, storing, buying and selling of genomic data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wong susanna</dc:creator>
  <cp:lastModifiedBy>WPS_125484713</cp:lastModifiedBy>
  <cp:revision>87</cp:revision>
  <dcterms:created xsi:type="dcterms:W3CDTF">1900-01-01T00:00:00Z</dcterms:created>
  <dcterms:modified xsi:type="dcterms:W3CDTF">2023-09-12T10:11:54Z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8F6994D981514C36A4C0C2C5AFB57023</vt:lpwstr>
  </property>
  <property fmtid="{D5CDD505-2E9C-101B-9397-08002B2CF9AE}" pid="3" name="KSOProductBuildVer">
    <vt:lpwstr>2052-11.1.0.14309</vt:lpwstr>
  </property>
</Properties>
</file>